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01"/>
  </p:notesMasterIdLst>
  <p:sldIdLst>
    <p:sldId id="258" r:id="rId2"/>
    <p:sldId id="259" r:id="rId3"/>
    <p:sldId id="270" r:id="rId4"/>
    <p:sldId id="260" r:id="rId5"/>
    <p:sldId id="326" r:id="rId6"/>
    <p:sldId id="325" r:id="rId7"/>
    <p:sldId id="373" r:id="rId8"/>
    <p:sldId id="327" r:id="rId9"/>
    <p:sldId id="369" r:id="rId10"/>
    <p:sldId id="370" r:id="rId11"/>
    <p:sldId id="371" r:id="rId12"/>
    <p:sldId id="375" r:id="rId13"/>
    <p:sldId id="372" r:id="rId14"/>
    <p:sldId id="377" r:id="rId15"/>
    <p:sldId id="374" r:id="rId16"/>
    <p:sldId id="381" r:id="rId17"/>
    <p:sldId id="379" r:id="rId18"/>
    <p:sldId id="382" r:id="rId19"/>
    <p:sldId id="376" r:id="rId20"/>
    <p:sldId id="383" r:id="rId21"/>
    <p:sldId id="384" r:id="rId22"/>
    <p:sldId id="385" r:id="rId23"/>
    <p:sldId id="386" r:id="rId24"/>
    <p:sldId id="387" r:id="rId25"/>
    <p:sldId id="388" r:id="rId26"/>
    <p:sldId id="389" r:id="rId27"/>
    <p:sldId id="390" r:id="rId28"/>
    <p:sldId id="392" r:id="rId29"/>
    <p:sldId id="393" r:id="rId30"/>
    <p:sldId id="394" r:id="rId31"/>
    <p:sldId id="395" r:id="rId32"/>
    <p:sldId id="396" r:id="rId33"/>
    <p:sldId id="397" r:id="rId34"/>
    <p:sldId id="406" r:id="rId35"/>
    <p:sldId id="398" r:id="rId36"/>
    <p:sldId id="399" r:id="rId37"/>
    <p:sldId id="400" r:id="rId38"/>
    <p:sldId id="401" r:id="rId39"/>
    <p:sldId id="402" r:id="rId40"/>
    <p:sldId id="391" r:id="rId41"/>
    <p:sldId id="409" r:id="rId42"/>
    <p:sldId id="410" r:id="rId43"/>
    <p:sldId id="412" r:id="rId44"/>
    <p:sldId id="413" r:id="rId45"/>
    <p:sldId id="403" r:id="rId46"/>
    <p:sldId id="404" r:id="rId47"/>
    <p:sldId id="414" r:id="rId48"/>
    <p:sldId id="415" r:id="rId49"/>
    <p:sldId id="417" r:id="rId50"/>
    <p:sldId id="422" r:id="rId51"/>
    <p:sldId id="418" r:id="rId52"/>
    <p:sldId id="419" r:id="rId53"/>
    <p:sldId id="420" r:id="rId54"/>
    <p:sldId id="421" r:id="rId55"/>
    <p:sldId id="423" r:id="rId56"/>
    <p:sldId id="424" r:id="rId57"/>
    <p:sldId id="425" r:id="rId58"/>
    <p:sldId id="426" r:id="rId59"/>
    <p:sldId id="427" r:id="rId60"/>
    <p:sldId id="428" r:id="rId61"/>
    <p:sldId id="429" r:id="rId62"/>
    <p:sldId id="430" r:id="rId63"/>
    <p:sldId id="431" r:id="rId64"/>
    <p:sldId id="438" r:id="rId65"/>
    <p:sldId id="432" r:id="rId66"/>
    <p:sldId id="433" r:id="rId67"/>
    <p:sldId id="439" r:id="rId68"/>
    <p:sldId id="440" r:id="rId69"/>
    <p:sldId id="434" r:id="rId70"/>
    <p:sldId id="435" r:id="rId71"/>
    <p:sldId id="436" r:id="rId72"/>
    <p:sldId id="437" r:id="rId73"/>
    <p:sldId id="441" r:id="rId74"/>
    <p:sldId id="442" r:id="rId75"/>
    <p:sldId id="443" r:id="rId76"/>
    <p:sldId id="444" r:id="rId77"/>
    <p:sldId id="445" r:id="rId78"/>
    <p:sldId id="446" r:id="rId79"/>
    <p:sldId id="447" r:id="rId80"/>
    <p:sldId id="448" r:id="rId81"/>
    <p:sldId id="449" r:id="rId82"/>
    <p:sldId id="450" r:id="rId83"/>
    <p:sldId id="451" r:id="rId84"/>
    <p:sldId id="454" r:id="rId85"/>
    <p:sldId id="453" r:id="rId86"/>
    <p:sldId id="331" r:id="rId87"/>
    <p:sldId id="361" r:id="rId88"/>
    <p:sldId id="362" r:id="rId89"/>
    <p:sldId id="352" r:id="rId90"/>
    <p:sldId id="353" r:id="rId91"/>
    <p:sldId id="354" r:id="rId92"/>
    <p:sldId id="356" r:id="rId93"/>
    <p:sldId id="358" r:id="rId94"/>
    <p:sldId id="359" r:id="rId95"/>
    <p:sldId id="360" r:id="rId96"/>
    <p:sldId id="363" r:id="rId97"/>
    <p:sldId id="364" r:id="rId98"/>
    <p:sldId id="365" r:id="rId99"/>
    <p:sldId id="366"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38A"/>
    <a:srgbClr val="0000FF"/>
    <a:srgbClr val="CD6905"/>
    <a:srgbClr val="FEFEFE"/>
    <a:srgbClr val="DB96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404" autoAdjust="0"/>
  </p:normalViewPr>
  <p:slideViewPr>
    <p:cSldViewPr>
      <p:cViewPr varScale="1">
        <p:scale>
          <a:sx n="115" d="100"/>
          <a:sy n="115" d="100"/>
        </p:scale>
        <p:origin x="1494" y="114"/>
      </p:cViewPr>
      <p:guideLst>
        <p:guide orient="horz" pos="2160"/>
        <p:guide pos="2880"/>
      </p:guideLst>
    </p:cSldViewPr>
  </p:slideViewPr>
  <p:notesTextViewPr>
    <p:cViewPr>
      <p:scale>
        <a:sx n="1" d="1"/>
        <a:sy n="1" d="1"/>
      </p:scale>
      <p:origin x="0" y="0"/>
    </p:cViewPr>
  </p:notesTextViewPr>
  <p:sorterViewPr>
    <p:cViewPr>
      <p:scale>
        <a:sx n="100" d="100"/>
        <a:sy n="100" d="100"/>
      </p:scale>
      <p:origin x="0" y="-30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1D09E-E613-4F06-92BF-7B9BDBEEDB0F}" type="datetimeFigureOut">
              <a:rPr lang="en-US" smtClean="0"/>
              <a:t>21/5/2026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54371-8DEA-49BD-B6F6-6CEBAE0D7FB8}" type="slidenum">
              <a:rPr lang="en-US" smtClean="0"/>
              <a:t>‹#›</a:t>
            </a:fld>
            <a:endParaRPr lang="en-US"/>
          </a:p>
        </p:txBody>
      </p:sp>
    </p:spTree>
    <p:extLst>
      <p:ext uri="{BB962C8B-B14F-4D97-AF65-F5344CB8AC3E}">
        <p14:creationId xmlns:p14="http://schemas.microsoft.com/office/powerpoint/2010/main" val="818837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354371-8DEA-49BD-B6F6-6CEBAE0D7FB8}" type="slidenum">
              <a:rPr lang="en-US" smtClean="0"/>
              <a:t>5</a:t>
            </a:fld>
            <a:endParaRPr lang="en-US"/>
          </a:p>
        </p:txBody>
      </p:sp>
    </p:spTree>
    <p:extLst>
      <p:ext uri="{BB962C8B-B14F-4D97-AF65-F5344CB8AC3E}">
        <p14:creationId xmlns:p14="http://schemas.microsoft.com/office/powerpoint/2010/main" val="514424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2FC44C-6BEF-4376-9C2E-9EDF863F18EC}" type="datetimeFigureOut">
              <a:rPr lang="en-US" smtClean="0"/>
              <a:t>21/5/2026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C390F-89AD-4652-924F-EE876096B361}" type="slidenum">
              <a:rPr lang="en-US" smtClean="0"/>
              <a:t>‹#›</a:t>
            </a:fld>
            <a:endParaRPr lang="en-US"/>
          </a:p>
        </p:txBody>
      </p:sp>
    </p:spTree>
    <p:extLst>
      <p:ext uri="{BB962C8B-B14F-4D97-AF65-F5344CB8AC3E}">
        <p14:creationId xmlns:p14="http://schemas.microsoft.com/office/powerpoint/2010/main" val="2231813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2FC44C-6BEF-4376-9C2E-9EDF863F18EC}" type="datetimeFigureOut">
              <a:rPr lang="en-US" smtClean="0"/>
              <a:t>21/5/2026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C390F-89AD-4652-924F-EE876096B361}" type="slidenum">
              <a:rPr lang="en-US" smtClean="0"/>
              <a:t>‹#›</a:t>
            </a:fld>
            <a:endParaRPr lang="en-US"/>
          </a:p>
        </p:txBody>
      </p:sp>
    </p:spTree>
    <p:extLst>
      <p:ext uri="{BB962C8B-B14F-4D97-AF65-F5344CB8AC3E}">
        <p14:creationId xmlns:p14="http://schemas.microsoft.com/office/powerpoint/2010/main" val="4252023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2FC44C-6BEF-4376-9C2E-9EDF863F18EC}" type="datetimeFigureOut">
              <a:rPr lang="en-US" smtClean="0"/>
              <a:t>21/5/2026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C390F-89AD-4652-924F-EE876096B361}" type="slidenum">
              <a:rPr lang="en-US" smtClean="0"/>
              <a:t>‹#›</a:t>
            </a:fld>
            <a:endParaRPr lang="en-US"/>
          </a:p>
        </p:txBody>
      </p:sp>
    </p:spTree>
    <p:extLst>
      <p:ext uri="{BB962C8B-B14F-4D97-AF65-F5344CB8AC3E}">
        <p14:creationId xmlns:p14="http://schemas.microsoft.com/office/powerpoint/2010/main" val="418824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2FC44C-6BEF-4376-9C2E-9EDF863F18EC}" type="datetimeFigureOut">
              <a:rPr lang="en-US" smtClean="0"/>
              <a:t>21/5/2026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C390F-89AD-4652-924F-EE876096B361}" type="slidenum">
              <a:rPr lang="en-US" smtClean="0"/>
              <a:t>‹#›</a:t>
            </a:fld>
            <a:endParaRPr lang="en-US"/>
          </a:p>
        </p:txBody>
      </p:sp>
    </p:spTree>
    <p:extLst>
      <p:ext uri="{BB962C8B-B14F-4D97-AF65-F5344CB8AC3E}">
        <p14:creationId xmlns:p14="http://schemas.microsoft.com/office/powerpoint/2010/main" val="3160179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2FC44C-6BEF-4376-9C2E-9EDF863F18EC}" type="datetimeFigureOut">
              <a:rPr lang="en-US" smtClean="0"/>
              <a:t>21/5/2026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C390F-89AD-4652-924F-EE876096B361}" type="slidenum">
              <a:rPr lang="en-US" smtClean="0"/>
              <a:t>‹#›</a:t>
            </a:fld>
            <a:endParaRPr lang="en-US"/>
          </a:p>
        </p:txBody>
      </p:sp>
    </p:spTree>
    <p:extLst>
      <p:ext uri="{BB962C8B-B14F-4D97-AF65-F5344CB8AC3E}">
        <p14:creationId xmlns:p14="http://schemas.microsoft.com/office/powerpoint/2010/main" val="2264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2FC44C-6BEF-4376-9C2E-9EDF863F18EC}" type="datetimeFigureOut">
              <a:rPr lang="en-US" smtClean="0"/>
              <a:t>21/5/2026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C390F-89AD-4652-924F-EE876096B361}" type="slidenum">
              <a:rPr lang="en-US" smtClean="0"/>
              <a:t>‹#›</a:t>
            </a:fld>
            <a:endParaRPr lang="en-US"/>
          </a:p>
        </p:txBody>
      </p:sp>
    </p:spTree>
    <p:extLst>
      <p:ext uri="{BB962C8B-B14F-4D97-AF65-F5344CB8AC3E}">
        <p14:creationId xmlns:p14="http://schemas.microsoft.com/office/powerpoint/2010/main" val="3798941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2FC44C-6BEF-4376-9C2E-9EDF863F18EC}" type="datetimeFigureOut">
              <a:rPr lang="en-US" smtClean="0"/>
              <a:t>21/5/2026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BC390F-89AD-4652-924F-EE876096B361}" type="slidenum">
              <a:rPr lang="en-US" smtClean="0"/>
              <a:t>‹#›</a:t>
            </a:fld>
            <a:endParaRPr lang="en-US"/>
          </a:p>
        </p:txBody>
      </p:sp>
    </p:spTree>
    <p:extLst>
      <p:ext uri="{BB962C8B-B14F-4D97-AF65-F5344CB8AC3E}">
        <p14:creationId xmlns:p14="http://schemas.microsoft.com/office/powerpoint/2010/main" val="1128741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2FC44C-6BEF-4376-9C2E-9EDF863F18EC}" type="datetimeFigureOut">
              <a:rPr lang="en-US" smtClean="0"/>
              <a:t>21/5/2026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BC390F-89AD-4652-924F-EE876096B361}" type="slidenum">
              <a:rPr lang="en-US" smtClean="0"/>
              <a:t>‹#›</a:t>
            </a:fld>
            <a:endParaRPr lang="en-US"/>
          </a:p>
        </p:txBody>
      </p:sp>
    </p:spTree>
    <p:extLst>
      <p:ext uri="{BB962C8B-B14F-4D97-AF65-F5344CB8AC3E}">
        <p14:creationId xmlns:p14="http://schemas.microsoft.com/office/powerpoint/2010/main" val="3398149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2FC44C-6BEF-4376-9C2E-9EDF863F18EC}" type="datetimeFigureOut">
              <a:rPr lang="en-US" smtClean="0"/>
              <a:t>21/5/2026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BC390F-89AD-4652-924F-EE876096B361}" type="slidenum">
              <a:rPr lang="en-US" smtClean="0"/>
              <a:t>‹#›</a:t>
            </a:fld>
            <a:endParaRPr lang="en-US"/>
          </a:p>
        </p:txBody>
      </p:sp>
    </p:spTree>
    <p:extLst>
      <p:ext uri="{BB962C8B-B14F-4D97-AF65-F5344CB8AC3E}">
        <p14:creationId xmlns:p14="http://schemas.microsoft.com/office/powerpoint/2010/main" val="3018620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2FC44C-6BEF-4376-9C2E-9EDF863F18EC}" type="datetimeFigureOut">
              <a:rPr lang="en-US" smtClean="0"/>
              <a:t>21/5/2026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C390F-89AD-4652-924F-EE876096B361}" type="slidenum">
              <a:rPr lang="en-US" smtClean="0"/>
              <a:t>‹#›</a:t>
            </a:fld>
            <a:endParaRPr lang="en-US"/>
          </a:p>
        </p:txBody>
      </p:sp>
    </p:spTree>
    <p:extLst>
      <p:ext uri="{BB962C8B-B14F-4D97-AF65-F5344CB8AC3E}">
        <p14:creationId xmlns:p14="http://schemas.microsoft.com/office/powerpoint/2010/main" val="1494344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A2FC44C-6BEF-4376-9C2E-9EDF863F18EC}" type="datetimeFigureOut">
              <a:rPr lang="en-US" smtClean="0"/>
              <a:t>21/5/2026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C390F-89AD-4652-924F-EE876096B361}" type="slidenum">
              <a:rPr lang="en-US" smtClean="0"/>
              <a:t>‹#›</a:t>
            </a:fld>
            <a:endParaRPr lang="en-US"/>
          </a:p>
        </p:txBody>
      </p:sp>
    </p:spTree>
    <p:extLst>
      <p:ext uri="{BB962C8B-B14F-4D97-AF65-F5344CB8AC3E}">
        <p14:creationId xmlns:p14="http://schemas.microsoft.com/office/powerpoint/2010/main" val="4095742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FC44C-6BEF-4376-9C2E-9EDF863F18EC}" type="datetimeFigureOut">
              <a:rPr lang="en-US" smtClean="0"/>
              <a:t>21/5/2026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C390F-89AD-4652-924F-EE876096B361}" type="slidenum">
              <a:rPr lang="en-US" smtClean="0"/>
              <a:t>‹#›</a:t>
            </a:fld>
            <a:endParaRPr lang="en-US"/>
          </a:p>
        </p:txBody>
      </p:sp>
    </p:spTree>
    <p:extLst>
      <p:ext uri="{BB962C8B-B14F-4D97-AF65-F5344CB8AC3E}">
        <p14:creationId xmlns:p14="http://schemas.microsoft.com/office/powerpoint/2010/main" val="1093426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luatvietnam.vn/y-te/thong-tu-105-2023-tt-bqp-tieu-chuan-kham-suc-khoe-cho-doi-tuong-thuoc-bo-quoc-phong-281491-d1.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luatvietnam.vn/y-te/thong-tu-105-2023-tt-bqp-tieu-chuan-kham-suc-khoe-cho-doi-tuong-thuoc-bo-quoc-phong-281491-d1.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luatvietnam.vn/y-te/thong-tu-105-2023-tt-bqp-tieu-chuan-kham-suc-khoe-cho-doi-tuong-thuoc-bo-quoc-phong-281491-d1.html"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luatvietnam.vn/y-te/thong-tu-105-2023-tt-bqp-tieu-chuan-kham-suc-khoe-cho-doi-tuong-thuoc-bo-quoc-phong-281491-d1.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thuvienphapluat.vn/van-ban/Bo-may-hanh-chinh/Luat-Dan-quan-tu-ve-2019-366794.aspx?anchor=khoan_1_49" TargetMode="External"/><Relationship Id="rId2" Type="http://schemas.openxmlformats.org/officeDocument/2006/relationships/hyperlink" Target="https://thuvienphapluat.vn/van-ban/Linh-vuc-khac/Luat-nghia-vu-quan-su-2015-282383.aspx?anchor=dieu_41" TargetMode="Externa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thukyluat.vn/vb/nghi-dinh-120-2013-nd-cp-xu-phat-vi-pham-hanh-chinh-quoc-phong-co-yeu-332c6.html"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thukyluat.vn/vb/thong-tu-lien-tich-16-2016-ttlt-byt-bqp-kham-suc-khoe-thuc-hien-nghia-vu-quan-su-4e3b7.html#TaiVe" TargetMode="External"/><Relationship Id="rId5" Type="http://schemas.openxmlformats.org/officeDocument/2006/relationships/hyperlink" Target="http://thukyluat.vn/vb/thong-tu-140-2015-tt-bqp-quy-dinh-tuyen-chon-va-goi-cong-dan-nhap-ngu-495cc.html" TargetMode="External"/><Relationship Id="rId4" Type="http://schemas.openxmlformats.org/officeDocument/2006/relationships/hyperlink" Target="http://thukyluat.vn/vb/nghi-dinh-13-2016-nd-cp-quy-dinh-trinh-tu-thu-tuc-dang-ky-va-che-do-chinh-sach-cua-cong-dan-trong-thoi-gian-dang-ky-kham-kiem-tra-suc-khoe-nghia-vu-qu...-474b5.html"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8" name="Rectangle 10"/>
          <p:cNvSpPr>
            <a:spLocks noGrp="1" noChangeArrowheads="1"/>
          </p:cNvSpPr>
          <p:nvPr>
            <p:ph type="title"/>
          </p:nvPr>
        </p:nvSpPr>
        <p:spPr>
          <a:xfrm>
            <a:off x="457200" y="228600"/>
            <a:ext cx="8458200" cy="1600200"/>
          </a:xfrm>
        </p:spPr>
        <p:txBody>
          <a:bodyPr>
            <a:normAutofit/>
          </a:bodyPr>
          <a:lstStyle/>
          <a:p>
            <a:pPr>
              <a:spcBef>
                <a:spcPts val="600"/>
              </a:spcBef>
              <a:spcAft>
                <a:spcPts val="600"/>
              </a:spcAft>
            </a:pPr>
            <a:r>
              <a:rPr lang="en-US" sz="4000" b="1" dirty="0">
                <a:solidFill>
                  <a:srgbClr val="FF0000"/>
                </a:solidFill>
                <a:latin typeface="Times New Roman" pitchFamily="18" charset="0"/>
                <a:cs typeface="Times New Roman" pitchFamily="18" charset="0"/>
              </a:rPr>
              <a:t>LUẬT NVQS</a:t>
            </a:r>
            <a:r>
              <a:rPr lang="en-US" sz="4000" b="1" dirty="0">
                <a:solidFill>
                  <a:srgbClr val="FF0000"/>
                </a:solidFill>
              </a:rPr>
              <a:t> </a:t>
            </a:r>
            <a:r>
              <a:rPr lang="en-US" sz="4000" b="1" dirty="0">
                <a:solidFill>
                  <a:srgbClr val="FF0000"/>
                </a:solidFill>
                <a:latin typeface="Times New Roman" pitchFamily="18" charset="0"/>
                <a:cs typeface="Times New Roman" pitchFamily="18" charset="0"/>
              </a:rPr>
              <a:t>N</a:t>
            </a:r>
            <a:r>
              <a:rPr lang="vi-VN" sz="4000" b="1" dirty="0">
                <a:solidFill>
                  <a:srgbClr val="FF0000"/>
                </a:solidFill>
                <a:latin typeface="Times New Roman" pitchFamily="18" charset="0"/>
                <a:cs typeface="Times New Roman" pitchFamily="18" charset="0"/>
              </a:rPr>
              <a:t>Ă</a:t>
            </a:r>
            <a:r>
              <a:rPr lang="en-US" sz="4000" b="1" dirty="0">
                <a:solidFill>
                  <a:srgbClr val="FF0000"/>
                </a:solidFill>
                <a:latin typeface="Times New Roman" pitchFamily="18" charset="0"/>
                <a:cs typeface="Times New Roman" pitchFamily="18" charset="0"/>
              </a:rPr>
              <a:t>M 2015</a:t>
            </a:r>
            <a:br>
              <a:rPr lang="en-US" sz="4000" b="1" dirty="0">
                <a:solidFill>
                  <a:srgbClr val="FF0000"/>
                </a:solidFill>
                <a:latin typeface="Times New Roman" pitchFamily="18" charset="0"/>
                <a:cs typeface="Times New Roman" pitchFamily="18" charset="0"/>
              </a:rPr>
            </a:br>
            <a:r>
              <a:rPr lang="en-US" sz="3000" b="1" dirty="0">
                <a:solidFill>
                  <a:srgbClr val="FF0000"/>
                </a:solidFill>
              </a:rPr>
              <a:t>VÀ CÁC VĂN BẢN HƯỚNG DẪN THI HÀNH</a:t>
            </a:r>
            <a:endParaRPr lang="en-US" sz="4000" b="1" dirty="0">
              <a:solidFill>
                <a:srgbClr val="FF0000"/>
              </a:solidFill>
            </a:endParaRPr>
          </a:p>
        </p:txBody>
      </p:sp>
      <p:sp>
        <p:nvSpPr>
          <p:cNvPr id="22539" name="Rectangle 11"/>
          <p:cNvSpPr>
            <a:spLocks noGrp="1" noChangeArrowheads="1"/>
          </p:cNvSpPr>
          <p:nvPr>
            <p:ph type="body" idx="1"/>
          </p:nvPr>
        </p:nvSpPr>
        <p:spPr>
          <a:xfrm>
            <a:off x="228600" y="4888549"/>
            <a:ext cx="5029200" cy="1858963"/>
          </a:xfrm>
        </p:spPr>
        <p:txBody>
          <a:bodyPr rtlCol="0">
            <a:normAutofit/>
          </a:bodyPr>
          <a:lstStyle/>
          <a:p>
            <a:pPr algn="ctr" eaLnBrk="1" fontAlgn="auto" hangingPunct="1">
              <a:lnSpc>
                <a:spcPct val="90000"/>
              </a:lnSpc>
              <a:spcAft>
                <a:spcPts val="0"/>
              </a:spcAft>
              <a:buFontTx/>
              <a:buNone/>
              <a:defRPr/>
            </a:pPr>
            <a:endParaRPr lang="en-US" sz="2100" b="1" dirty="0">
              <a:solidFill>
                <a:schemeClr val="hlink"/>
              </a:solidFill>
            </a:endParaRPr>
          </a:p>
          <a:p>
            <a:pPr marL="0" indent="0" algn="ctr" eaLnBrk="1" fontAlgn="auto" hangingPunct="1">
              <a:spcBef>
                <a:spcPts val="0"/>
              </a:spcBef>
              <a:spcAft>
                <a:spcPts val="0"/>
              </a:spcAft>
              <a:buFontTx/>
              <a:buNone/>
              <a:defRPr/>
            </a:pPr>
            <a:r>
              <a:rPr lang="en-US" sz="2400" dirty="0" err="1" smtClean="0">
                <a:solidFill>
                  <a:srgbClr val="002060"/>
                </a:solidFill>
                <a:latin typeface="Times New Roman" pitchFamily="18" charset="0"/>
                <a:cs typeface="Times New Roman" pitchFamily="18" charset="0"/>
              </a:rPr>
              <a:t>Thiếu</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tá</a:t>
            </a:r>
            <a:r>
              <a:rPr lang="en-US" sz="2400"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Nông</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Tiên</a:t>
            </a:r>
            <a:r>
              <a:rPr lang="en-US" sz="2400" b="1" dirty="0" smtClean="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Huấn</a:t>
            </a:r>
            <a:endParaRPr lang="en-US" sz="2400" b="1" dirty="0">
              <a:solidFill>
                <a:srgbClr val="002060"/>
              </a:solidFill>
              <a:latin typeface="Times New Roman" pitchFamily="18" charset="0"/>
              <a:cs typeface="Times New Roman" pitchFamily="18" charset="0"/>
            </a:endParaRPr>
          </a:p>
          <a:p>
            <a:pPr marL="0" indent="0" algn="ctr" eaLnBrk="1" fontAlgn="auto" hangingPunct="1">
              <a:spcBef>
                <a:spcPts val="0"/>
              </a:spcBef>
              <a:spcAft>
                <a:spcPts val="0"/>
              </a:spcAft>
              <a:buFontTx/>
              <a:buNone/>
              <a:defRPr/>
            </a:pPr>
            <a:r>
              <a:rPr lang="en-US" sz="2400" dirty="0">
                <a:solidFill>
                  <a:srgbClr val="002060"/>
                </a:solidFill>
                <a:latin typeface="Times New Roman" pitchFamily="18" charset="0"/>
                <a:cs typeface="Times New Roman" pitchFamily="18" charset="0"/>
              </a:rPr>
              <a:t>PHÓ </a:t>
            </a:r>
            <a:r>
              <a:rPr lang="en-US" sz="2400" dirty="0" smtClean="0">
                <a:solidFill>
                  <a:srgbClr val="002060"/>
                </a:solidFill>
                <a:latin typeface="Times New Roman" pitchFamily="18" charset="0"/>
                <a:cs typeface="Times New Roman" pitchFamily="18" charset="0"/>
              </a:rPr>
              <a:t>CHỈ HUY TR</a:t>
            </a:r>
            <a:r>
              <a:rPr lang="vi-VN" sz="2400" dirty="0">
                <a:solidFill>
                  <a:srgbClr val="002060"/>
                </a:solidFill>
                <a:latin typeface="Times New Roman" pitchFamily="18" charset="0"/>
                <a:cs typeface="Times New Roman" pitchFamily="18" charset="0"/>
              </a:rPr>
              <a:t>ƯỞNG</a:t>
            </a:r>
            <a:r>
              <a:rPr lang="en-US" sz="2400" dirty="0">
                <a:solidFill>
                  <a:srgbClr val="002060"/>
                </a:solidFill>
                <a:latin typeface="Times New Roman" pitchFamily="18" charset="0"/>
                <a:cs typeface="Times New Roman" pitchFamily="18" charset="0"/>
              </a:rPr>
              <a:t> </a:t>
            </a:r>
            <a:r>
              <a:rPr lang="en-US" sz="2400" dirty="0" smtClean="0">
                <a:solidFill>
                  <a:srgbClr val="002060"/>
                </a:solidFill>
                <a:latin typeface="Times New Roman" pitchFamily="18" charset="0"/>
                <a:cs typeface="Times New Roman" pitchFamily="18" charset="0"/>
              </a:rPr>
              <a:t>BCHQS </a:t>
            </a:r>
            <a:r>
              <a:rPr lang="en-US" sz="2400" dirty="0" err="1" smtClean="0">
                <a:solidFill>
                  <a:srgbClr val="002060"/>
                </a:solidFill>
                <a:latin typeface="Times New Roman" pitchFamily="18" charset="0"/>
                <a:cs typeface="Times New Roman" pitchFamily="18" charset="0"/>
              </a:rPr>
              <a:t>xã</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Thống</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Nhất</a:t>
            </a:r>
            <a:endParaRPr lang="en-US" sz="2100" b="1" dirty="0">
              <a:solidFill>
                <a:schemeClr val="hlink"/>
              </a:solidFill>
            </a:endParaRPr>
          </a:p>
        </p:txBody>
      </p:sp>
      <p:pic>
        <p:nvPicPr>
          <p:cNvPr id="1026" name="Picture 2" descr="Résultat de recherche d'images pour &quot;sách luật nghĩa vụ quân sự&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1752600"/>
            <a:ext cx="3505200" cy="49949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824261" y="1752600"/>
            <a:ext cx="3830444" cy="2872833"/>
          </a:xfrm>
          <a:prstGeom prst="rect">
            <a:avLst/>
          </a:prstGeom>
        </p:spPr>
      </p:pic>
    </p:spTree>
    <p:extLst>
      <p:ext uri="{BB962C8B-B14F-4D97-AF65-F5344CB8AC3E}">
        <p14:creationId xmlns:p14="http://schemas.microsoft.com/office/powerpoint/2010/main" val="13364567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xit" presetSubtype="0" fill="hold" grpId="0" nodeType="clickEffect">
                                  <p:stCondLst>
                                    <p:cond delay="0"/>
                                  </p:stCondLst>
                                  <p:childTnLst>
                                    <p:animEffect transition="out" filter="fade">
                                      <p:cBhvr>
                                        <p:cTn id="6" dur="1000"/>
                                        <p:tgtEl>
                                          <p:spTgt spid="22538"/>
                                        </p:tgtEl>
                                      </p:cBhvr>
                                    </p:animEffect>
                                    <p:anim calcmode="lin" valueType="num">
                                      <p:cBhvr>
                                        <p:cTn id="7" dur="1000"/>
                                        <p:tgtEl>
                                          <p:spTgt spid="22538"/>
                                        </p:tgtEl>
                                        <p:attrNameLst>
                                          <p:attrName>ppt_x</p:attrName>
                                        </p:attrNameLst>
                                      </p:cBhvr>
                                      <p:tavLst>
                                        <p:tav tm="0">
                                          <p:val>
                                            <p:strVal val="ppt_x"/>
                                          </p:val>
                                        </p:tav>
                                        <p:tav tm="100000">
                                          <p:val>
                                            <p:strVal val="ppt_x"/>
                                          </p:val>
                                        </p:tav>
                                      </p:tavLst>
                                    </p:anim>
                                    <p:anim calcmode="lin" valueType="num">
                                      <p:cBhvr>
                                        <p:cTn id="8" dur="1000"/>
                                        <p:tgtEl>
                                          <p:spTgt spid="22538"/>
                                        </p:tgtEl>
                                        <p:attrNameLst>
                                          <p:attrName>ppt_y</p:attrName>
                                        </p:attrNameLst>
                                      </p:cBhvr>
                                      <p:tavLst>
                                        <p:tav tm="0">
                                          <p:val>
                                            <p:strVal val="ppt_y"/>
                                          </p:val>
                                        </p:tav>
                                        <p:tav tm="100000">
                                          <p:val>
                                            <p:strVal val="ppt_y+.1"/>
                                          </p:val>
                                        </p:tav>
                                      </p:tavLst>
                                    </p:anim>
                                    <p:set>
                                      <p:cBhvr>
                                        <p:cTn id="9" dur="1" fill="hold">
                                          <p:stCondLst>
                                            <p:cond delay="999"/>
                                          </p:stCondLst>
                                        </p:cTn>
                                        <p:tgtEl>
                                          <p:spTgt spid="22538"/>
                                        </p:tgtEl>
                                        <p:attrNameLst>
                                          <p:attrName>style.visibility</p:attrName>
                                        </p:attrNameLst>
                                      </p:cBhvr>
                                      <p:to>
                                        <p:strVal val="hidden"/>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grpId="0" nodeType="clickEffect">
                                  <p:stCondLst>
                                    <p:cond delay="0"/>
                                  </p:stCondLst>
                                  <p:childTnLst>
                                    <p:anim calcmode="lin" valueType="num">
                                      <p:cBhvr additive="base">
                                        <p:cTn id="13" dur="2000"/>
                                        <p:tgtEl>
                                          <p:spTgt spid="22539">
                                            <p:txEl>
                                              <p:pRg st="1" end="1"/>
                                            </p:txEl>
                                          </p:spTgt>
                                        </p:tgtEl>
                                        <p:attrNameLst>
                                          <p:attrName>ppt_x</p:attrName>
                                        </p:attrNameLst>
                                      </p:cBhvr>
                                      <p:tavLst>
                                        <p:tav tm="0">
                                          <p:val>
                                            <p:strVal val="ppt_x"/>
                                          </p:val>
                                        </p:tav>
                                        <p:tav tm="100000">
                                          <p:val>
                                            <p:strVal val="ppt_x"/>
                                          </p:val>
                                        </p:tav>
                                      </p:tavLst>
                                    </p:anim>
                                    <p:anim calcmode="lin" valueType="num">
                                      <p:cBhvr additive="base">
                                        <p:cTn id="14" dur="2000"/>
                                        <p:tgtEl>
                                          <p:spTgt spid="22539">
                                            <p:txEl>
                                              <p:pRg st="1" end="1"/>
                                            </p:txEl>
                                          </p:spTgt>
                                        </p:tgtEl>
                                        <p:attrNameLst>
                                          <p:attrName>ppt_y</p:attrName>
                                        </p:attrNameLst>
                                      </p:cBhvr>
                                      <p:tavLst>
                                        <p:tav tm="0">
                                          <p:val>
                                            <p:strVal val="ppt_y"/>
                                          </p:val>
                                        </p:tav>
                                        <p:tav tm="100000">
                                          <p:val>
                                            <p:strVal val="1+ppt_h/2"/>
                                          </p:val>
                                        </p:tav>
                                      </p:tavLst>
                                    </p:anim>
                                    <p:set>
                                      <p:cBhvr>
                                        <p:cTn id="15" dur="1" fill="hold">
                                          <p:stCondLst>
                                            <p:cond delay="1999"/>
                                          </p:stCondLst>
                                        </p:cTn>
                                        <p:tgtEl>
                                          <p:spTgt spid="22539">
                                            <p:txEl>
                                              <p:pRg st="1" end="1"/>
                                            </p:txEl>
                                          </p:spTgt>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fill="hold" grpId="0" nodeType="clickEffect">
                                  <p:stCondLst>
                                    <p:cond delay="0"/>
                                  </p:stCondLst>
                                  <p:childTnLst>
                                    <p:anim calcmode="lin" valueType="num">
                                      <p:cBhvr additive="base">
                                        <p:cTn id="19" dur="2000"/>
                                        <p:tgtEl>
                                          <p:spTgt spid="22539">
                                            <p:txEl>
                                              <p:pRg st="2" end="2"/>
                                            </p:txEl>
                                          </p:spTgt>
                                        </p:tgtEl>
                                        <p:attrNameLst>
                                          <p:attrName>ppt_x</p:attrName>
                                        </p:attrNameLst>
                                      </p:cBhvr>
                                      <p:tavLst>
                                        <p:tav tm="0">
                                          <p:val>
                                            <p:strVal val="ppt_x"/>
                                          </p:val>
                                        </p:tav>
                                        <p:tav tm="100000">
                                          <p:val>
                                            <p:strVal val="ppt_x"/>
                                          </p:val>
                                        </p:tav>
                                      </p:tavLst>
                                    </p:anim>
                                    <p:anim calcmode="lin" valueType="num">
                                      <p:cBhvr additive="base">
                                        <p:cTn id="20" dur="2000"/>
                                        <p:tgtEl>
                                          <p:spTgt spid="22539">
                                            <p:txEl>
                                              <p:pRg st="2" end="2"/>
                                            </p:txEl>
                                          </p:spTgt>
                                        </p:tgtEl>
                                        <p:attrNameLst>
                                          <p:attrName>ppt_y</p:attrName>
                                        </p:attrNameLst>
                                      </p:cBhvr>
                                      <p:tavLst>
                                        <p:tav tm="0">
                                          <p:val>
                                            <p:strVal val="ppt_y"/>
                                          </p:val>
                                        </p:tav>
                                        <p:tav tm="100000">
                                          <p:val>
                                            <p:strVal val="1+ppt_h/2"/>
                                          </p:val>
                                        </p:tav>
                                      </p:tavLst>
                                    </p:anim>
                                    <p:set>
                                      <p:cBhvr>
                                        <p:cTn id="21" dur="1" fill="hold">
                                          <p:stCondLst>
                                            <p:cond delay="1999"/>
                                          </p:stCondLst>
                                        </p:cTn>
                                        <p:tgtEl>
                                          <p:spTgt spid="22539">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8" grpId="0"/>
      <p:bldP spid="22539"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112486"/>
            <a:ext cx="5638800" cy="3926114"/>
          </a:xfrm>
          <a:prstGeom prst="rect">
            <a:avLst/>
          </a:prstGeom>
        </p:spPr>
      </p:pic>
      <p:sp>
        <p:nvSpPr>
          <p:cNvPr id="3" name="Content Placeholder 2"/>
          <p:cNvSpPr>
            <a:spLocks noGrp="1"/>
          </p:cNvSpPr>
          <p:nvPr>
            <p:ph idx="1"/>
          </p:nvPr>
        </p:nvSpPr>
        <p:spPr>
          <a:xfrm>
            <a:off x="457200" y="4343400"/>
            <a:ext cx="8229600" cy="2209800"/>
          </a:xfrm>
        </p:spPr>
        <p:txBody>
          <a:bodyPr>
            <a:normAutofit/>
          </a:bodyPr>
          <a:lstStyle/>
          <a:p>
            <a:pPr marL="0" indent="0" algn="just">
              <a:buNone/>
            </a:pPr>
            <a:r>
              <a:rPr lang="vi-VN">
                <a:solidFill>
                  <a:srgbClr val="7030A0"/>
                </a:solidFill>
              </a:rPr>
              <a:t>Công dân nữ trong độ tuổi thực hiện nghĩa vụ quân sự trong thời bình nếu tự nguyện và quân đội có nhu cầu thì được phục vụ tại ngũ đủ 18 tuổi trở lên.</a:t>
            </a:r>
            <a:endParaRPr lang="en-US">
              <a:solidFill>
                <a:srgbClr val="7030A0"/>
              </a:solidFill>
            </a:endParaRPr>
          </a:p>
        </p:txBody>
      </p:sp>
    </p:spTree>
    <p:extLst>
      <p:ext uri="{BB962C8B-B14F-4D97-AF65-F5344CB8AC3E}">
        <p14:creationId xmlns:p14="http://schemas.microsoft.com/office/powerpoint/2010/main" val="23085922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91000"/>
            <a:ext cx="8229600" cy="1935163"/>
          </a:xfrm>
        </p:spPr>
        <p:txBody>
          <a:bodyPr/>
          <a:lstStyle/>
          <a:p>
            <a:pPr marL="0" indent="0" algn="just">
              <a:buNone/>
            </a:pPr>
            <a:r>
              <a:rPr lang="en-US" u="sng"/>
              <a:t>Lưu ý</a:t>
            </a:r>
            <a:r>
              <a:rPr lang="en-US"/>
              <a:t>: Độ tuổi nhập ngũ được tính từ ngày tháng năm sinh ghi trên giấy khai sinh của công dân cho đến ngày giao quân.</a:t>
            </a:r>
          </a:p>
          <a:p>
            <a:pPr algn="just"/>
            <a:endParaRPr lang="en-US"/>
          </a:p>
        </p:txBody>
      </p:sp>
      <p:pic>
        <p:nvPicPr>
          <p:cNvPr id="6" name="Picture 5"/>
          <p:cNvPicPr>
            <a:picLocks noChangeAspect="1"/>
          </p:cNvPicPr>
          <p:nvPr/>
        </p:nvPicPr>
        <p:blipFill>
          <a:blip r:embed="rId2"/>
          <a:stretch>
            <a:fillRect/>
          </a:stretch>
        </p:blipFill>
        <p:spPr>
          <a:xfrm>
            <a:off x="1652259" y="152400"/>
            <a:ext cx="5839482" cy="3690937"/>
          </a:xfrm>
          <a:prstGeom prst="rect">
            <a:avLst/>
          </a:prstGeom>
        </p:spPr>
      </p:pic>
    </p:spTree>
    <p:extLst>
      <p:ext uri="{BB962C8B-B14F-4D97-AF65-F5344CB8AC3E}">
        <p14:creationId xmlns:p14="http://schemas.microsoft.com/office/powerpoint/2010/main" val="25222962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0" y="152400"/>
            <a:ext cx="9144000" cy="6019800"/>
          </a:xfrm>
          <a:prstGeom prst="rect">
            <a:avLst/>
          </a:prstGeom>
        </p:spPr>
      </p:pic>
    </p:spTree>
    <p:extLst>
      <p:ext uri="{BB962C8B-B14F-4D97-AF65-F5344CB8AC3E}">
        <p14:creationId xmlns:p14="http://schemas.microsoft.com/office/powerpoint/2010/main" val="26120989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57200" y="228600"/>
            <a:ext cx="4724400" cy="2657475"/>
          </a:xfrm>
          <a:prstGeom prst="rect">
            <a:avLst/>
          </a:prstGeom>
        </p:spPr>
      </p:pic>
      <p:sp>
        <p:nvSpPr>
          <p:cNvPr id="5" name="Rectangle 4"/>
          <p:cNvSpPr/>
          <p:nvPr/>
        </p:nvSpPr>
        <p:spPr>
          <a:xfrm>
            <a:off x="457200" y="3429000"/>
            <a:ext cx="8229600" cy="2708434"/>
          </a:xfrm>
          <a:prstGeom prst="rect">
            <a:avLst/>
          </a:prstGeom>
        </p:spPr>
        <p:txBody>
          <a:bodyPr wrap="square">
            <a:spAutoFit/>
          </a:bodyPr>
          <a:lstStyle/>
          <a:p>
            <a:pPr indent="457200" algn="just">
              <a:spcBef>
                <a:spcPts val="600"/>
              </a:spcBef>
              <a:spcAft>
                <a:spcPts val="600"/>
              </a:spcAf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lịch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rõ</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ràng</a:t>
            </a:r>
            <a:r>
              <a:rPr lang="en-US" sz="2800" dirty="0">
                <a:latin typeface="Times New Roman" panose="02020603050405020304" pitchFamily="18" charset="0"/>
                <a:ea typeface="Times New Roman" panose="02020603050405020304" pitchFamily="18" charset="0"/>
              </a:rPr>
              <a:t>; </a:t>
            </a:r>
          </a:p>
          <a:p>
            <a:pPr indent="457200" algn="just">
              <a:spcBef>
                <a:spcPts val="600"/>
              </a:spcBef>
              <a:spcAft>
                <a:spcPts val="6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đường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p>
          <a:p>
            <a:pPr indent="457200" algn="just">
              <a:spcBef>
                <a:spcPts val="600"/>
              </a:spcBef>
              <a:spcAft>
                <a:spcPts val="6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Đủ</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khỏe</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phục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p>
          <a:p>
            <a:pPr indent="457200" algn="just">
              <a:spcBef>
                <a:spcPts val="600"/>
              </a:spcBef>
              <a:spcAft>
                <a:spcPts val="6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 </a:t>
            </a:r>
            <a:r>
              <a:rPr lang="en-US" sz="2800" b="1" dirty="0">
                <a:latin typeface="Times New Roman" panose="02020603050405020304" pitchFamily="18" charset="0"/>
                <a:ea typeface="Times New Roman" panose="02020603050405020304" pitchFamily="18" charset="0"/>
              </a:rPr>
              <a:t>(</a:t>
            </a:r>
            <a:r>
              <a:rPr lang="en-US" sz="2800" b="1" dirty="0" err="1">
                <a:latin typeface="Times New Roman" panose="02020603050405020304" pitchFamily="18" charset="0"/>
                <a:ea typeface="Times New Roman" panose="02020603050405020304" pitchFamily="18" charset="0"/>
              </a:rPr>
              <a:t>Điều</a:t>
            </a:r>
            <a:r>
              <a:rPr lang="en-US" sz="2800" b="1" dirty="0">
                <a:latin typeface="Times New Roman" panose="02020603050405020304" pitchFamily="18" charset="0"/>
                <a:ea typeface="Times New Roman" panose="02020603050405020304" pitchFamily="18" charset="0"/>
              </a:rPr>
              <a:t> 31)</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480524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4000" cy="6553200"/>
          </a:xfrm>
          <a:prstGeom prst="rect">
            <a:avLst/>
          </a:prstGeom>
        </p:spPr>
      </p:pic>
    </p:spTree>
    <p:extLst>
      <p:ext uri="{BB962C8B-B14F-4D97-AF65-F5344CB8AC3E}">
        <p14:creationId xmlns:p14="http://schemas.microsoft.com/office/powerpoint/2010/main" val="2291305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VỀ TIÊU CHUẨN SỨC KHỎE</a:t>
            </a:r>
            <a:endParaRPr lang="en-US"/>
          </a:p>
        </p:txBody>
      </p:sp>
      <p:sp>
        <p:nvSpPr>
          <p:cNvPr id="3" name="Content Placeholder 2"/>
          <p:cNvSpPr>
            <a:spLocks noGrp="1"/>
          </p:cNvSpPr>
          <p:nvPr>
            <p:ph idx="1"/>
          </p:nvPr>
        </p:nvSpPr>
        <p:spPr/>
        <p:txBody>
          <a:bodyPr>
            <a:normAutofit fontScale="92500" lnSpcReduction="20000"/>
          </a:bodyPr>
          <a:lstStyle/>
          <a:p>
            <a:pPr marL="0" indent="0" algn="just">
              <a:buNone/>
            </a:pPr>
            <a:r>
              <a:rPr lang="vi-VN" dirty="0"/>
              <a:t>Thực hiện nghĩa vụ quân sự thực hiện theo quy định tại </a:t>
            </a:r>
            <a:r>
              <a:rPr lang="vi-VN" u="sng" dirty="0">
                <a:hlinkClick r:id="rId2"/>
              </a:rPr>
              <a:t>Thông tư </a:t>
            </a:r>
            <a:r>
              <a:rPr lang="vi-VN" u="sng" dirty="0" smtClean="0">
                <a:hlinkClick r:id="rId2"/>
              </a:rPr>
              <a:t>10</a:t>
            </a:r>
            <a:r>
              <a:rPr lang="en-US" sz="3700" u="sng" dirty="0" smtClean="0">
                <a:hlinkClick r:id="rId2"/>
              </a:rPr>
              <a:t>6</a:t>
            </a:r>
            <a:r>
              <a:rPr lang="vi-VN" u="sng" dirty="0" smtClean="0">
                <a:hlinkClick r:id="rId2"/>
              </a:rPr>
              <a:t>/202</a:t>
            </a:r>
            <a:r>
              <a:rPr lang="en-US" sz="3700" u="sng" dirty="0">
                <a:hlinkClick r:id="rId2"/>
              </a:rPr>
              <a:t>5</a:t>
            </a:r>
            <a:r>
              <a:rPr lang="vi-VN" u="sng" dirty="0" smtClean="0">
                <a:hlinkClick r:id="rId2"/>
              </a:rPr>
              <a:t>/TT-BQP</a:t>
            </a:r>
            <a:r>
              <a:rPr lang="vi-VN" dirty="0"/>
              <a:t>:</a:t>
            </a:r>
          </a:p>
          <a:p>
            <a:pPr marL="0" indent="0" algn="just">
              <a:buNone/>
            </a:pPr>
            <a:r>
              <a:rPr lang="en-US" dirty="0"/>
              <a:t>1/</a:t>
            </a:r>
            <a:r>
              <a:rPr lang="vi-VN" dirty="0"/>
              <a:t> Tiêu chuẩn chung:</a:t>
            </a:r>
          </a:p>
          <a:p>
            <a:pPr marL="0" indent="0" algn="just">
              <a:buNone/>
            </a:pPr>
            <a:r>
              <a:rPr lang="en-US" dirty="0"/>
              <a:t>- </a:t>
            </a:r>
            <a:r>
              <a:rPr lang="vi-VN" dirty="0"/>
              <a:t>Đạt sức khỏe loại 1, loại 2, loại 3;</a:t>
            </a:r>
          </a:p>
          <a:p>
            <a:pPr algn="just">
              <a:buFontTx/>
              <a:buChar char="-"/>
            </a:pPr>
            <a:r>
              <a:rPr lang="vi-VN" dirty="0" smtClean="0"/>
              <a:t>Không </a:t>
            </a:r>
            <a:r>
              <a:rPr lang="vi-VN" dirty="0"/>
              <a:t>gọi nhập ngũ đối với công dân nghiện các chất ma túy, tiền chất ma </a:t>
            </a:r>
            <a:r>
              <a:rPr lang="vi-VN" dirty="0" smtClean="0"/>
              <a:t>túy</a:t>
            </a:r>
            <a:r>
              <a:rPr lang="en-US" dirty="0" smtClean="0"/>
              <a:t>(</a:t>
            </a:r>
            <a:r>
              <a:rPr lang="en-US" dirty="0" err="1" smtClean="0"/>
              <a:t>theo</a:t>
            </a:r>
            <a:r>
              <a:rPr lang="en-US" dirty="0" smtClean="0"/>
              <a:t> NĐ 57/NĐ/CP)</a:t>
            </a:r>
            <a:endParaRPr lang="vi-VN" dirty="0"/>
          </a:p>
          <a:p>
            <a:pPr marL="0" indent="0" algn="just">
              <a:buNone/>
            </a:pPr>
            <a:r>
              <a:rPr lang="en-US" dirty="0" smtClean="0"/>
              <a:t>2/ </a:t>
            </a:r>
            <a:r>
              <a:rPr lang="vi-VN" dirty="0" smtClean="0"/>
              <a:t>Tiêu </a:t>
            </a:r>
            <a:r>
              <a:rPr lang="vi-VN" dirty="0"/>
              <a:t>chuẩn riêng: Một số tiêu chuẩn sức khỏe trong tuyển chọn thực hiện nghĩa vụ quân sự do Bộ trưởng Bộ Quốc phòng quy định.</a:t>
            </a:r>
          </a:p>
          <a:p>
            <a:pPr algn="just"/>
            <a:endParaRPr lang="en-US" dirty="0"/>
          </a:p>
          <a:p>
            <a:pPr algn="just"/>
            <a:endParaRPr lang="en-US" dirty="0"/>
          </a:p>
        </p:txBody>
      </p:sp>
    </p:spTree>
    <p:extLst>
      <p:ext uri="{BB962C8B-B14F-4D97-AF65-F5344CB8AC3E}">
        <p14:creationId xmlns:p14="http://schemas.microsoft.com/office/powerpoint/2010/main" val="38712857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6291262" cy="639762"/>
          </a:xfrm>
        </p:spPr>
        <p:txBody>
          <a:bodyPr/>
          <a:lstStyle/>
          <a:p>
            <a:endParaRPr lang="en-US" sz="2800" b="1"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3581400" y="1189038"/>
            <a:ext cx="1676400" cy="54864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9144000" cy="5943600"/>
          </a:xfrm>
          <a:prstGeom prst="rect">
            <a:avLst/>
          </a:prstGeom>
        </p:spPr>
      </p:pic>
      <p:sp>
        <p:nvSpPr>
          <p:cNvPr id="6" name="Rounded Rectangle 5"/>
          <p:cNvSpPr/>
          <p:nvPr/>
        </p:nvSpPr>
        <p:spPr>
          <a:xfrm>
            <a:off x="1295400" y="0"/>
            <a:ext cx="6858000" cy="914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000" b="1" i="1" dirty="0">
                <a:solidFill>
                  <a:srgbClr val="FFFF00"/>
                </a:solidFill>
                <a:latin typeface="Times New Roman" panose="02020603050405020304" pitchFamily="18" charset="0"/>
                <a:cs typeface="Times New Roman" panose="02020603050405020304" pitchFamily="18" charset="0"/>
              </a:rPr>
              <a:t>KHÁM SỨC KHỎE NVQS</a:t>
            </a:r>
            <a:endParaRPr lang="en-US" sz="3000" i="1" dirty="0">
              <a:solidFill>
                <a:srgbClr val="FFFF00"/>
              </a:solidFill>
            </a:endParaRPr>
          </a:p>
        </p:txBody>
      </p:sp>
    </p:spTree>
    <p:extLst>
      <p:ext uri="{BB962C8B-B14F-4D97-AF65-F5344CB8AC3E}">
        <p14:creationId xmlns:p14="http://schemas.microsoft.com/office/powerpoint/2010/main" val="41397164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a:t>VỀ TIÊU CHUẨN SỨC KHỎE</a:t>
            </a:r>
            <a:endParaRPr lang="en-US"/>
          </a:p>
        </p:txBody>
      </p:sp>
      <p:sp>
        <p:nvSpPr>
          <p:cNvPr id="3" name="Content Placeholder 2"/>
          <p:cNvSpPr>
            <a:spLocks noGrp="1"/>
          </p:cNvSpPr>
          <p:nvPr>
            <p:ph idx="1"/>
          </p:nvPr>
        </p:nvSpPr>
        <p:spPr>
          <a:xfrm>
            <a:off x="457200" y="1219200"/>
            <a:ext cx="8229600" cy="5257800"/>
          </a:xfrm>
        </p:spPr>
        <p:txBody>
          <a:bodyPr>
            <a:normAutofit fontScale="47500" lnSpcReduction="20000"/>
          </a:bodyPr>
          <a:lstStyle/>
          <a:p>
            <a:pPr marL="0" indent="0" algn="just">
              <a:lnSpc>
                <a:spcPct val="120000"/>
              </a:lnSpc>
              <a:spcBef>
                <a:spcPts val="0"/>
              </a:spcBef>
              <a:buNone/>
            </a:pPr>
            <a:r>
              <a:rPr lang="en-US" sz="5000" dirty="0" err="1"/>
              <a:t>Trong</a:t>
            </a:r>
            <a:r>
              <a:rPr lang="en-US" sz="5000" dirty="0"/>
              <a:t> </a:t>
            </a:r>
            <a:r>
              <a:rPr lang="en-US" sz="5000" dirty="0" err="1"/>
              <a:t>đó</a:t>
            </a:r>
            <a:r>
              <a:rPr lang="en-US" sz="5000" dirty="0"/>
              <a:t>, </a:t>
            </a:r>
            <a:r>
              <a:rPr lang="en-US" sz="5000" dirty="0" err="1"/>
              <a:t>tiêu</a:t>
            </a:r>
            <a:r>
              <a:rPr lang="en-US" sz="5000" dirty="0"/>
              <a:t> </a:t>
            </a:r>
            <a:r>
              <a:rPr lang="en-US" sz="5000" dirty="0" err="1"/>
              <a:t>chuẩn</a:t>
            </a:r>
            <a:r>
              <a:rPr lang="en-US" sz="5000" dirty="0"/>
              <a:t> </a:t>
            </a:r>
            <a:r>
              <a:rPr lang="en-US" sz="5000" dirty="0" err="1"/>
              <a:t>sức</a:t>
            </a:r>
            <a:r>
              <a:rPr lang="en-US" sz="5000" dirty="0"/>
              <a:t> </a:t>
            </a:r>
            <a:r>
              <a:rPr lang="en-US" sz="5000" dirty="0" err="1"/>
              <a:t>khỏe</a:t>
            </a:r>
            <a:r>
              <a:rPr lang="en-US" sz="5000" dirty="0"/>
              <a:t> </a:t>
            </a:r>
            <a:r>
              <a:rPr lang="en-US" sz="5000" dirty="0" err="1"/>
              <a:t>thực</a:t>
            </a:r>
            <a:r>
              <a:rPr lang="en-US" sz="5000" dirty="0"/>
              <a:t> </a:t>
            </a:r>
            <a:r>
              <a:rPr lang="en-US" sz="5000" dirty="0" err="1"/>
              <a:t>hiện</a:t>
            </a:r>
            <a:r>
              <a:rPr lang="en-US" sz="5000" dirty="0"/>
              <a:t> </a:t>
            </a:r>
            <a:r>
              <a:rPr lang="en-US" sz="5000" dirty="0" err="1"/>
              <a:t>nghĩa</a:t>
            </a:r>
            <a:r>
              <a:rPr lang="en-US" sz="5000" dirty="0"/>
              <a:t> </a:t>
            </a:r>
            <a:r>
              <a:rPr lang="en-US" sz="5000" dirty="0" err="1"/>
              <a:t>vụ</a:t>
            </a:r>
            <a:r>
              <a:rPr lang="en-US" sz="5000" dirty="0"/>
              <a:t> </a:t>
            </a:r>
            <a:r>
              <a:rPr lang="en-US" sz="5000" dirty="0" err="1"/>
              <a:t>quân</a:t>
            </a:r>
            <a:r>
              <a:rPr lang="en-US" sz="5000" dirty="0"/>
              <a:t> </a:t>
            </a:r>
            <a:r>
              <a:rPr lang="en-US" sz="5000" dirty="0" err="1"/>
              <a:t>sự</a:t>
            </a:r>
            <a:r>
              <a:rPr lang="en-US" sz="5000" dirty="0"/>
              <a:t> </a:t>
            </a:r>
            <a:r>
              <a:rPr lang="en-US" sz="5000" dirty="0" err="1"/>
              <a:t>được</a:t>
            </a:r>
            <a:r>
              <a:rPr lang="en-US" sz="5000" dirty="0"/>
              <a:t> </a:t>
            </a:r>
            <a:r>
              <a:rPr lang="en-US" sz="5000" dirty="0" err="1"/>
              <a:t>hướng</a:t>
            </a:r>
            <a:r>
              <a:rPr lang="en-US" sz="5000" dirty="0"/>
              <a:t> </a:t>
            </a:r>
            <a:r>
              <a:rPr lang="en-US" sz="5000" dirty="0" err="1"/>
              <a:t>dẫn</a:t>
            </a:r>
            <a:r>
              <a:rPr lang="en-US" sz="5000" dirty="0"/>
              <a:t> </a:t>
            </a:r>
            <a:r>
              <a:rPr lang="en-US" sz="5000" dirty="0" err="1"/>
              <a:t>bởi</a:t>
            </a:r>
            <a:r>
              <a:rPr lang="en-US" sz="5000" dirty="0"/>
              <a:t> </a:t>
            </a:r>
            <a:r>
              <a:rPr lang="en-US" sz="5000" dirty="0" err="1"/>
              <a:t>Điều</a:t>
            </a:r>
            <a:r>
              <a:rPr lang="en-US" sz="5000" dirty="0"/>
              <a:t> 4 </a:t>
            </a:r>
            <a:r>
              <a:rPr lang="en-US" sz="5000" dirty="0" err="1"/>
              <a:t>Thông</a:t>
            </a:r>
            <a:r>
              <a:rPr lang="en-US" sz="5000" dirty="0"/>
              <a:t> </a:t>
            </a:r>
            <a:r>
              <a:rPr lang="en-US" sz="5000" dirty="0" err="1" smtClean="0"/>
              <a:t>tư</a:t>
            </a:r>
            <a:r>
              <a:rPr lang="en-US" sz="5000" dirty="0" smtClean="0"/>
              <a:t> </a:t>
            </a:r>
            <a:r>
              <a:rPr lang="en-US" sz="5000" dirty="0"/>
              <a:t> </a:t>
            </a:r>
            <a:r>
              <a:rPr lang="en-US" sz="5000" u="sng" dirty="0" smtClean="0">
                <a:hlinkClick r:id="rId2"/>
              </a:rPr>
              <a:t>106/2025/TT-BQP</a:t>
            </a:r>
            <a:endParaRPr lang="en-US" sz="5000" dirty="0"/>
          </a:p>
          <a:p>
            <a:pPr marL="0" lvl="0" indent="0" algn="just">
              <a:lnSpc>
                <a:spcPct val="120000"/>
              </a:lnSpc>
              <a:spcBef>
                <a:spcPts val="0"/>
              </a:spcBef>
              <a:buNone/>
            </a:pPr>
            <a:r>
              <a:rPr lang="en-US" sz="5000" dirty="0" err="1"/>
              <a:t>Đạt</a:t>
            </a:r>
            <a:r>
              <a:rPr lang="en-US" sz="5000" dirty="0"/>
              <a:t> </a:t>
            </a:r>
            <a:r>
              <a:rPr lang="en-US" sz="5000" dirty="0" err="1"/>
              <a:t>sức</a:t>
            </a:r>
            <a:r>
              <a:rPr lang="en-US" sz="5000" dirty="0"/>
              <a:t> </a:t>
            </a:r>
            <a:r>
              <a:rPr lang="en-US" sz="5000" dirty="0" err="1"/>
              <a:t>khỏe</a:t>
            </a:r>
            <a:r>
              <a:rPr lang="en-US" sz="5000" dirty="0"/>
              <a:t> </a:t>
            </a:r>
            <a:r>
              <a:rPr lang="en-US" sz="5000" dirty="0" err="1"/>
              <a:t>loại</a:t>
            </a:r>
            <a:r>
              <a:rPr lang="en-US" sz="5000" dirty="0"/>
              <a:t> 1, </a:t>
            </a:r>
            <a:r>
              <a:rPr lang="en-US" sz="5000" dirty="0" err="1"/>
              <a:t>loại</a:t>
            </a:r>
            <a:r>
              <a:rPr lang="en-US" sz="5000" dirty="0"/>
              <a:t> 2, </a:t>
            </a:r>
            <a:r>
              <a:rPr lang="en-US" sz="5000" dirty="0" err="1"/>
              <a:t>loại</a:t>
            </a:r>
            <a:r>
              <a:rPr lang="en-US" sz="5000" dirty="0"/>
              <a:t> 3. </a:t>
            </a:r>
            <a:r>
              <a:rPr lang="en-US" sz="5000" dirty="0" err="1"/>
              <a:t>Trong</a:t>
            </a:r>
            <a:r>
              <a:rPr lang="en-US" sz="5000" dirty="0"/>
              <a:t> </a:t>
            </a:r>
            <a:r>
              <a:rPr lang="en-US" sz="5000" dirty="0" err="1"/>
              <a:t>đó</a:t>
            </a:r>
            <a:r>
              <a:rPr lang="en-US" sz="5000" dirty="0"/>
              <a:t>:</a:t>
            </a:r>
          </a:p>
          <a:p>
            <a:pPr marL="0" indent="0" algn="just">
              <a:lnSpc>
                <a:spcPct val="120000"/>
              </a:lnSpc>
              <a:spcBef>
                <a:spcPts val="0"/>
              </a:spcBef>
              <a:buNone/>
            </a:pPr>
            <a:r>
              <a:rPr lang="en-US" sz="5000" i="1" dirty="0">
                <a:solidFill>
                  <a:srgbClr val="FF0000"/>
                </a:solidFill>
              </a:rPr>
              <a:t>a) </a:t>
            </a:r>
            <a:r>
              <a:rPr lang="en-US" sz="5000" i="1" dirty="0" err="1">
                <a:solidFill>
                  <a:srgbClr val="FF0000"/>
                </a:solidFill>
              </a:rPr>
              <a:t>Loại</a:t>
            </a:r>
            <a:r>
              <a:rPr lang="en-US" sz="5000" i="1" dirty="0">
                <a:solidFill>
                  <a:srgbClr val="FF0000"/>
                </a:solidFill>
              </a:rPr>
              <a:t> 1: </a:t>
            </a:r>
            <a:r>
              <a:rPr lang="en-US" sz="5000" i="1" dirty="0" err="1" smtClean="0">
                <a:solidFill>
                  <a:srgbClr val="FF0000"/>
                </a:solidFill>
              </a:rPr>
              <a:t>Có</a:t>
            </a:r>
            <a:r>
              <a:rPr lang="en-US" sz="5000" i="1" dirty="0" smtClean="0">
                <a:solidFill>
                  <a:srgbClr val="FF0000"/>
                </a:solidFill>
              </a:rPr>
              <a:t> </a:t>
            </a:r>
            <a:r>
              <a:rPr lang="en-US" sz="5000" i="1" dirty="0" err="1" smtClean="0">
                <a:solidFill>
                  <a:srgbClr val="FF0000"/>
                </a:solidFill>
              </a:rPr>
              <a:t>ít</a:t>
            </a:r>
            <a:r>
              <a:rPr lang="en-US" sz="5000" i="1" dirty="0" smtClean="0">
                <a:solidFill>
                  <a:srgbClr val="FF0000"/>
                </a:solidFill>
              </a:rPr>
              <a:t> </a:t>
            </a:r>
            <a:r>
              <a:rPr lang="en-US" sz="5000" i="1" dirty="0" err="1" smtClean="0">
                <a:solidFill>
                  <a:srgbClr val="FF0000"/>
                </a:solidFill>
              </a:rPr>
              <a:t>nhất</a:t>
            </a:r>
            <a:r>
              <a:rPr lang="en-US" sz="5000" i="1" dirty="0" smtClean="0">
                <a:solidFill>
                  <a:srgbClr val="FF0000"/>
                </a:solidFill>
              </a:rPr>
              <a:t> 8</a:t>
            </a:r>
            <a:r>
              <a:rPr lang="en-US" sz="5000" i="1" dirty="0">
                <a:solidFill>
                  <a:srgbClr val="FF0000"/>
                </a:solidFill>
              </a:rPr>
              <a:t> </a:t>
            </a:r>
            <a:r>
              <a:rPr lang="en-US" sz="5000" i="1" dirty="0" err="1" smtClean="0">
                <a:solidFill>
                  <a:srgbClr val="FF0000"/>
                </a:solidFill>
              </a:rPr>
              <a:t>chỉ</a:t>
            </a:r>
            <a:r>
              <a:rPr lang="en-US" sz="5000" i="1" dirty="0" smtClean="0">
                <a:solidFill>
                  <a:srgbClr val="FF0000"/>
                </a:solidFill>
              </a:rPr>
              <a:t> </a:t>
            </a:r>
            <a:r>
              <a:rPr lang="en-US" sz="5000" i="1" dirty="0" err="1" smtClean="0">
                <a:solidFill>
                  <a:srgbClr val="FF0000"/>
                </a:solidFill>
              </a:rPr>
              <a:t>tiêu</a:t>
            </a:r>
            <a:r>
              <a:rPr lang="en-US" sz="5000" i="1" dirty="0" smtClean="0">
                <a:solidFill>
                  <a:srgbClr val="FF0000"/>
                </a:solidFill>
              </a:rPr>
              <a:t> </a:t>
            </a:r>
            <a:r>
              <a:rPr lang="en-US" sz="5000" i="1" dirty="0" err="1">
                <a:solidFill>
                  <a:srgbClr val="FF0000"/>
                </a:solidFill>
              </a:rPr>
              <a:t>đều</a:t>
            </a:r>
            <a:r>
              <a:rPr lang="en-US" sz="5000" i="1" dirty="0">
                <a:solidFill>
                  <a:srgbClr val="FF0000"/>
                </a:solidFill>
              </a:rPr>
              <a:t> </a:t>
            </a:r>
            <a:r>
              <a:rPr lang="en-US" sz="5000" i="1" dirty="0" err="1">
                <a:solidFill>
                  <a:srgbClr val="FF0000"/>
                </a:solidFill>
              </a:rPr>
              <a:t>đạt</a:t>
            </a:r>
            <a:r>
              <a:rPr lang="en-US" sz="5000" i="1" dirty="0">
                <a:solidFill>
                  <a:srgbClr val="FF0000"/>
                </a:solidFill>
              </a:rPr>
              <a:t> </a:t>
            </a:r>
            <a:r>
              <a:rPr lang="en-US" sz="5000" i="1" dirty="0" err="1">
                <a:solidFill>
                  <a:srgbClr val="FF0000"/>
                </a:solidFill>
              </a:rPr>
              <a:t>điểm</a:t>
            </a:r>
            <a:r>
              <a:rPr lang="en-US" sz="5000" i="1" dirty="0">
                <a:solidFill>
                  <a:srgbClr val="FF0000"/>
                </a:solidFill>
              </a:rPr>
              <a:t> 1;</a:t>
            </a:r>
            <a:endParaRPr lang="en-US" sz="5000" dirty="0">
              <a:solidFill>
                <a:srgbClr val="FF0000"/>
              </a:solidFill>
            </a:endParaRPr>
          </a:p>
          <a:p>
            <a:pPr marL="0" indent="0" algn="just">
              <a:lnSpc>
                <a:spcPct val="120000"/>
              </a:lnSpc>
              <a:spcBef>
                <a:spcPts val="0"/>
              </a:spcBef>
              <a:buNone/>
            </a:pPr>
            <a:r>
              <a:rPr lang="en-US" sz="5000" i="1" dirty="0">
                <a:solidFill>
                  <a:srgbClr val="FF0000"/>
                </a:solidFill>
              </a:rPr>
              <a:t>b) </a:t>
            </a:r>
            <a:r>
              <a:rPr lang="en-US" sz="5000" i="1" dirty="0" err="1">
                <a:solidFill>
                  <a:srgbClr val="FF0000"/>
                </a:solidFill>
              </a:rPr>
              <a:t>Loại</a:t>
            </a:r>
            <a:r>
              <a:rPr lang="en-US" sz="5000" i="1" dirty="0">
                <a:solidFill>
                  <a:srgbClr val="FF0000"/>
                </a:solidFill>
              </a:rPr>
              <a:t> 2: </a:t>
            </a:r>
            <a:r>
              <a:rPr lang="en-US" sz="5000" i="1" dirty="0" err="1">
                <a:solidFill>
                  <a:srgbClr val="FF0000"/>
                </a:solidFill>
              </a:rPr>
              <a:t>Có</a:t>
            </a:r>
            <a:r>
              <a:rPr lang="en-US" sz="5000" i="1" dirty="0">
                <a:solidFill>
                  <a:srgbClr val="FF0000"/>
                </a:solidFill>
              </a:rPr>
              <a:t> </a:t>
            </a:r>
            <a:r>
              <a:rPr lang="en-US" sz="5000" i="1" dirty="0" err="1">
                <a:solidFill>
                  <a:srgbClr val="FF0000"/>
                </a:solidFill>
              </a:rPr>
              <a:t>ít</a:t>
            </a:r>
            <a:r>
              <a:rPr lang="en-US" sz="5000" i="1" dirty="0">
                <a:solidFill>
                  <a:srgbClr val="FF0000"/>
                </a:solidFill>
              </a:rPr>
              <a:t> </a:t>
            </a:r>
            <a:r>
              <a:rPr lang="en-US" sz="5000" i="1" dirty="0" err="1">
                <a:solidFill>
                  <a:srgbClr val="FF0000"/>
                </a:solidFill>
              </a:rPr>
              <a:t>nhất</a:t>
            </a:r>
            <a:r>
              <a:rPr lang="en-US" sz="5000" i="1" dirty="0">
                <a:solidFill>
                  <a:srgbClr val="FF0000"/>
                </a:solidFill>
              </a:rPr>
              <a:t> 1 </a:t>
            </a:r>
            <a:r>
              <a:rPr lang="en-US" sz="5000" i="1" dirty="0" err="1">
                <a:solidFill>
                  <a:srgbClr val="FF0000"/>
                </a:solidFill>
              </a:rPr>
              <a:t>chỉ</a:t>
            </a:r>
            <a:r>
              <a:rPr lang="en-US" sz="5000" i="1" dirty="0">
                <a:solidFill>
                  <a:srgbClr val="FF0000"/>
                </a:solidFill>
              </a:rPr>
              <a:t> </a:t>
            </a:r>
            <a:r>
              <a:rPr lang="en-US" sz="5000" i="1" dirty="0" err="1">
                <a:solidFill>
                  <a:srgbClr val="FF0000"/>
                </a:solidFill>
              </a:rPr>
              <a:t>tiêu</a:t>
            </a:r>
            <a:r>
              <a:rPr lang="en-US" sz="5000" i="1" dirty="0">
                <a:solidFill>
                  <a:srgbClr val="FF0000"/>
                </a:solidFill>
              </a:rPr>
              <a:t> </a:t>
            </a:r>
            <a:r>
              <a:rPr lang="en-US" sz="5000" i="1" dirty="0" err="1">
                <a:solidFill>
                  <a:srgbClr val="FF0000"/>
                </a:solidFill>
              </a:rPr>
              <a:t>bị</a:t>
            </a:r>
            <a:r>
              <a:rPr lang="en-US" sz="5000" i="1" dirty="0">
                <a:solidFill>
                  <a:srgbClr val="FF0000"/>
                </a:solidFill>
              </a:rPr>
              <a:t> </a:t>
            </a:r>
            <a:r>
              <a:rPr lang="en-US" sz="5000" i="1" dirty="0" err="1">
                <a:solidFill>
                  <a:srgbClr val="FF0000"/>
                </a:solidFill>
              </a:rPr>
              <a:t>điểm</a:t>
            </a:r>
            <a:r>
              <a:rPr lang="en-US" sz="5000" i="1" dirty="0">
                <a:solidFill>
                  <a:srgbClr val="FF0000"/>
                </a:solidFill>
              </a:rPr>
              <a:t> 2;</a:t>
            </a:r>
            <a:endParaRPr lang="en-US" sz="5000" dirty="0">
              <a:solidFill>
                <a:srgbClr val="FF0000"/>
              </a:solidFill>
            </a:endParaRPr>
          </a:p>
          <a:p>
            <a:pPr marL="0" indent="0" algn="just">
              <a:lnSpc>
                <a:spcPct val="120000"/>
              </a:lnSpc>
              <a:spcBef>
                <a:spcPts val="0"/>
              </a:spcBef>
              <a:buNone/>
            </a:pPr>
            <a:r>
              <a:rPr lang="en-US" sz="5000" i="1" dirty="0">
                <a:solidFill>
                  <a:srgbClr val="FF0000"/>
                </a:solidFill>
              </a:rPr>
              <a:t>c) </a:t>
            </a:r>
            <a:r>
              <a:rPr lang="en-US" sz="5000" i="1" dirty="0" err="1">
                <a:solidFill>
                  <a:srgbClr val="FF0000"/>
                </a:solidFill>
              </a:rPr>
              <a:t>Loại</a:t>
            </a:r>
            <a:r>
              <a:rPr lang="en-US" sz="5000" i="1" dirty="0">
                <a:solidFill>
                  <a:srgbClr val="FF0000"/>
                </a:solidFill>
              </a:rPr>
              <a:t> 3: </a:t>
            </a:r>
            <a:r>
              <a:rPr lang="en-US" sz="5000" i="1" dirty="0" err="1">
                <a:solidFill>
                  <a:srgbClr val="FF0000"/>
                </a:solidFill>
              </a:rPr>
              <a:t>Có</a:t>
            </a:r>
            <a:r>
              <a:rPr lang="en-US" sz="5000" i="1" dirty="0">
                <a:solidFill>
                  <a:srgbClr val="FF0000"/>
                </a:solidFill>
              </a:rPr>
              <a:t> </a:t>
            </a:r>
            <a:r>
              <a:rPr lang="en-US" sz="5000" i="1" dirty="0" err="1">
                <a:solidFill>
                  <a:srgbClr val="FF0000"/>
                </a:solidFill>
              </a:rPr>
              <a:t>ít</a:t>
            </a:r>
            <a:r>
              <a:rPr lang="en-US" sz="5000" i="1" dirty="0">
                <a:solidFill>
                  <a:srgbClr val="FF0000"/>
                </a:solidFill>
              </a:rPr>
              <a:t> </a:t>
            </a:r>
            <a:r>
              <a:rPr lang="en-US" sz="5000" i="1" dirty="0" err="1">
                <a:solidFill>
                  <a:srgbClr val="FF0000"/>
                </a:solidFill>
              </a:rPr>
              <a:t>nhất</a:t>
            </a:r>
            <a:r>
              <a:rPr lang="en-US" sz="5000" i="1" dirty="0">
                <a:solidFill>
                  <a:srgbClr val="FF0000"/>
                </a:solidFill>
              </a:rPr>
              <a:t> 1 </a:t>
            </a:r>
            <a:r>
              <a:rPr lang="en-US" sz="5000" i="1" dirty="0" err="1">
                <a:solidFill>
                  <a:srgbClr val="FF0000"/>
                </a:solidFill>
              </a:rPr>
              <a:t>chỉ</a:t>
            </a:r>
            <a:r>
              <a:rPr lang="en-US" sz="5000" i="1" dirty="0">
                <a:solidFill>
                  <a:srgbClr val="FF0000"/>
                </a:solidFill>
              </a:rPr>
              <a:t> </a:t>
            </a:r>
            <a:r>
              <a:rPr lang="en-US" sz="5000" i="1" dirty="0" err="1">
                <a:solidFill>
                  <a:srgbClr val="FF0000"/>
                </a:solidFill>
              </a:rPr>
              <a:t>tiêu</a:t>
            </a:r>
            <a:r>
              <a:rPr lang="en-US" sz="5000" i="1" dirty="0">
                <a:solidFill>
                  <a:srgbClr val="FF0000"/>
                </a:solidFill>
              </a:rPr>
              <a:t> </a:t>
            </a:r>
            <a:r>
              <a:rPr lang="en-US" sz="5000" i="1" dirty="0" err="1">
                <a:solidFill>
                  <a:srgbClr val="FF0000"/>
                </a:solidFill>
              </a:rPr>
              <a:t>bị</a:t>
            </a:r>
            <a:r>
              <a:rPr lang="en-US" sz="5000" i="1" dirty="0">
                <a:solidFill>
                  <a:srgbClr val="FF0000"/>
                </a:solidFill>
              </a:rPr>
              <a:t> </a:t>
            </a:r>
            <a:r>
              <a:rPr lang="en-US" sz="5000" i="1" dirty="0" err="1">
                <a:solidFill>
                  <a:srgbClr val="FF0000"/>
                </a:solidFill>
              </a:rPr>
              <a:t>điểm</a:t>
            </a:r>
            <a:r>
              <a:rPr lang="en-US" sz="5000" i="1" dirty="0">
                <a:solidFill>
                  <a:srgbClr val="FF0000"/>
                </a:solidFill>
              </a:rPr>
              <a:t> </a:t>
            </a:r>
            <a:r>
              <a:rPr lang="en-US" sz="5100" i="1" dirty="0" smtClean="0">
                <a:solidFill>
                  <a:srgbClr val="FF0000"/>
                </a:solidFill>
              </a:rPr>
              <a:t>3(</a:t>
            </a:r>
            <a:r>
              <a:rPr lang="en-US" sz="5100" dirty="0" err="1" smtClean="0">
                <a:solidFill>
                  <a:srgbClr val="FF0000"/>
                </a:solidFill>
              </a:rPr>
              <a:t>sức</a:t>
            </a:r>
            <a:r>
              <a:rPr lang="en-US" sz="5100" dirty="0" smtClean="0">
                <a:solidFill>
                  <a:srgbClr val="FF0000"/>
                </a:solidFill>
              </a:rPr>
              <a:t> </a:t>
            </a:r>
            <a:r>
              <a:rPr lang="en-US" sz="5100" dirty="0" err="1">
                <a:solidFill>
                  <a:srgbClr val="FF0000"/>
                </a:solidFill>
              </a:rPr>
              <a:t>khỏe</a:t>
            </a:r>
            <a:r>
              <a:rPr lang="en-US" sz="5100" dirty="0">
                <a:solidFill>
                  <a:srgbClr val="FF0000"/>
                </a:solidFill>
              </a:rPr>
              <a:t> </a:t>
            </a:r>
            <a:r>
              <a:rPr lang="en-US" sz="5100" dirty="0" err="1">
                <a:solidFill>
                  <a:srgbClr val="FF0000"/>
                </a:solidFill>
              </a:rPr>
              <a:t>khá</a:t>
            </a:r>
            <a:r>
              <a:rPr lang="en-US" sz="5100" dirty="0">
                <a:solidFill>
                  <a:srgbClr val="FF0000"/>
                </a:solidFill>
              </a:rPr>
              <a:t> </a:t>
            </a:r>
            <a:r>
              <a:rPr lang="en-US" sz="5100" dirty="0" smtClean="0">
                <a:solidFill>
                  <a:srgbClr val="FF0000"/>
                </a:solidFill>
              </a:rPr>
              <a:t> </a:t>
            </a:r>
            <a:r>
              <a:rPr lang="en-US" sz="5100" i="1" dirty="0" err="1">
                <a:solidFill>
                  <a:srgbClr val="FF0000"/>
                </a:solidFill>
              </a:rPr>
              <a:t>Đây</a:t>
            </a:r>
            <a:r>
              <a:rPr lang="en-US" sz="5100" i="1" dirty="0">
                <a:solidFill>
                  <a:srgbClr val="FF0000"/>
                </a:solidFill>
              </a:rPr>
              <a:t> </a:t>
            </a:r>
            <a:r>
              <a:rPr lang="en-US" sz="5100" i="1" dirty="0" err="1">
                <a:solidFill>
                  <a:srgbClr val="FF0000"/>
                </a:solidFill>
              </a:rPr>
              <a:t>là</a:t>
            </a:r>
            <a:r>
              <a:rPr lang="en-US" sz="5100" i="1" dirty="0">
                <a:solidFill>
                  <a:srgbClr val="FF0000"/>
                </a:solidFill>
              </a:rPr>
              <a:t> </a:t>
            </a:r>
            <a:r>
              <a:rPr lang="en-US" sz="5100" i="1" dirty="0" err="1">
                <a:solidFill>
                  <a:srgbClr val="FF0000"/>
                </a:solidFill>
              </a:rPr>
              <a:t>mức</a:t>
            </a:r>
            <a:r>
              <a:rPr lang="en-US" sz="5100" i="1" dirty="0">
                <a:solidFill>
                  <a:srgbClr val="FF0000"/>
                </a:solidFill>
              </a:rPr>
              <a:t> </a:t>
            </a:r>
            <a:r>
              <a:rPr lang="en-US" sz="5100" i="1" dirty="0" err="1">
                <a:solidFill>
                  <a:srgbClr val="FF0000"/>
                </a:solidFill>
              </a:rPr>
              <a:t>chuẩn</a:t>
            </a:r>
            <a:r>
              <a:rPr lang="en-US" sz="5100" i="1" dirty="0">
                <a:solidFill>
                  <a:srgbClr val="FF0000"/>
                </a:solidFill>
              </a:rPr>
              <a:t> </a:t>
            </a:r>
            <a:r>
              <a:rPr lang="en-US" sz="5100" i="1" dirty="0" err="1">
                <a:solidFill>
                  <a:srgbClr val="FF0000"/>
                </a:solidFill>
              </a:rPr>
              <a:t>để</a:t>
            </a:r>
            <a:r>
              <a:rPr lang="en-US" sz="5100" i="1" dirty="0">
                <a:solidFill>
                  <a:srgbClr val="FF0000"/>
                </a:solidFill>
              </a:rPr>
              <a:t> </a:t>
            </a:r>
            <a:r>
              <a:rPr lang="en-US" sz="5100" i="1" dirty="0" err="1">
                <a:solidFill>
                  <a:srgbClr val="FF0000"/>
                </a:solidFill>
              </a:rPr>
              <a:t>đi</a:t>
            </a:r>
            <a:r>
              <a:rPr lang="en-US" sz="5100" i="1" dirty="0">
                <a:solidFill>
                  <a:srgbClr val="FF0000"/>
                </a:solidFill>
              </a:rPr>
              <a:t> </a:t>
            </a:r>
            <a:r>
              <a:rPr lang="en-US" sz="5100" i="1" dirty="0" err="1">
                <a:solidFill>
                  <a:srgbClr val="FF0000"/>
                </a:solidFill>
              </a:rPr>
              <a:t>nghĩa</a:t>
            </a:r>
            <a:r>
              <a:rPr lang="en-US" sz="5100" i="1" dirty="0">
                <a:solidFill>
                  <a:srgbClr val="FF0000"/>
                </a:solidFill>
              </a:rPr>
              <a:t> </a:t>
            </a:r>
            <a:r>
              <a:rPr lang="en-US" sz="5100" i="1" dirty="0" err="1">
                <a:solidFill>
                  <a:srgbClr val="FF0000"/>
                </a:solidFill>
              </a:rPr>
              <a:t>vụ</a:t>
            </a:r>
            <a:r>
              <a:rPr lang="en-US" sz="5100" i="1" dirty="0">
                <a:solidFill>
                  <a:srgbClr val="FF0000"/>
                </a:solidFill>
              </a:rPr>
              <a:t> </a:t>
            </a:r>
            <a:r>
              <a:rPr lang="en-US" sz="5100" i="1" dirty="0" err="1">
                <a:solidFill>
                  <a:srgbClr val="FF0000"/>
                </a:solidFill>
              </a:rPr>
              <a:t>quân</a:t>
            </a:r>
            <a:r>
              <a:rPr lang="en-US" sz="5100" i="1" dirty="0">
                <a:solidFill>
                  <a:srgbClr val="FF0000"/>
                </a:solidFill>
              </a:rPr>
              <a:t> </a:t>
            </a:r>
            <a:r>
              <a:rPr lang="en-US" sz="5100" i="1" dirty="0" err="1">
                <a:solidFill>
                  <a:srgbClr val="FF0000"/>
                </a:solidFill>
              </a:rPr>
              <a:t>sự</a:t>
            </a:r>
            <a:r>
              <a:rPr lang="en-US" sz="5100" dirty="0">
                <a:solidFill>
                  <a:srgbClr val="FF0000"/>
                </a:solidFill>
              </a:rPr>
              <a:t>).</a:t>
            </a:r>
            <a:r>
              <a:rPr lang="en-US" sz="5100" i="1" dirty="0" smtClean="0">
                <a:solidFill>
                  <a:srgbClr val="FF0000"/>
                </a:solidFill>
              </a:rPr>
              <a:t>;</a:t>
            </a:r>
            <a:endParaRPr lang="en-US" sz="5100" dirty="0">
              <a:solidFill>
                <a:srgbClr val="FF0000"/>
              </a:solidFill>
            </a:endParaRPr>
          </a:p>
          <a:p>
            <a:pPr marL="0" indent="0" algn="just">
              <a:lnSpc>
                <a:spcPct val="120000"/>
              </a:lnSpc>
              <a:spcBef>
                <a:spcPts val="0"/>
              </a:spcBef>
              <a:buNone/>
            </a:pPr>
            <a:r>
              <a:rPr lang="en-US" sz="5000" i="1" dirty="0" smtClean="0">
                <a:solidFill>
                  <a:srgbClr val="7030A0"/>
                </a:solidFill>
              </a:rPr>
              <a:t>        d</a:t>
            </a:r>
            <a:r>
              <a:rPr lang="en-US" sz="5000" i="1" dirty="0">
                <a:solidFill>
                  <a:srgbClr val="7030A0"/>
                </a:solidFill>
              </a:rPr>
              <a:t>) </a:t>
            </a:r>
            <a:r>
              <a:rPr lang="en-US" sz="5000" i="1" dirty="0" err="1">
                <a:solidFill>
                  <a:srgbClr val="7030A0"/>
                </a:solidFill>
              </a:rPr>
              <a:t>Loại</a:t>
            </a:r>
            <a:r>
              <a:rPr lang="en-US" sz="5000" i="1" dirty="0">
                <a:solidFill>
                  <a:srgbClr val="7030A0"/>
                </a:solidFill>
              </a:rPr>
              <a:t> 4: </a:t>
            </a:r>
            <a:r>
              <a:rPr lang="en-US" sz="5000" i="1" dirty="0" err="1">
                <a:solidFill>
                  <a:srgbClr val="7030A0"/>
                </a:solidFill>
              </a:rPr>
              <a:t>Có</a:t>
            </a:r>
            <a:r>
              <a:rPr lang="en-US" sz="5000" i="1" dirty="0">
                <a:solidFill>
                  <a:srgbClr val="7030A0"/>
                </a:solidFill>
              </a:rPr>
              <a:t> </a:t>
            </a:r>
            <a:r>
              <a:rPr lang="en-US" sz="5000" i="1" dirty="0" err="1">
                <a:solidFill>
                  <a:srgbClr val="7030A0"/>
                </a:solidFill>
              </a:rPr>
              <a:t>ít</a:t>
            </a:r>
            <a:r>
              <a:rPr lang="en-US" sz="5000" i="1" dirty="0">
                <a:solidFill>
                  <a:srgbClr val="7030A0"/>
                </a:solidFill>
              </a:rPr>
              <a:t> </a:t>
            </a:r>
            <a:r>
              <a:rPr lang="en-US" sz="5000" i="1" dirty="0" err="1">
                <a:solidFill>
                  <a:srgbClr val="7030A0"/>
                </a:solidFill>
              </a:rPr>
              <a:t>nhất</a:t>
            </a:r>
            <a:r>
              <a:rPr lang="en-US" sz="5000" i="1" dirty="0">
                <a:solidFill>
                  <a:srgbClr val="7030A0"/>
                </a:solidFill>
              </a:rPr>
              <a:t> 1 </a:t>
            </a:r>
            <a:r>
              <a:rPr lang="en-US" sz="5000" i="1" dirty="0" err="1">
                <a:solidFill>
                  <a:srgbClr val="7030A0"/>
                </a:solidFill>
              </a:rPr>
              <a:t>chỉ</a:t>
            </a:r>
            <a:r>
              <a:rPr lang="en-US" sz="5000" i="1" dirty="0">
                <a:solidFill>
                  <a:srgbClr val="7030A0"/>
                </a:solidFill>
              </a:rPr>
              <a:t> </a:t>
            </a:r>
            <a:r>
              <a:rPr lang="en-US" sz="5000" i="1" dirty="0" err="1">
                <a:solidFill>
                  <a:srgbClr val="7030A0"/>
                </a:solidFill>
              </a:rPr>
              <a:t>tiêu</a:t>
            </a:r>
            <a:r>
              <a:rPr lang="en-US" sz="5000" i="1" dirty="0">
                <a:solidFill>
                  <a:srgbClr val="7030A0"/>
                </a:solidFill>
              </a:rPr>
              <a:t> </a:t>
            </a:r>
            <a:r>
              <a:rPr lang="en-US" sz="5000" i="1" dirty="0" err="1">
                <a:solidFill>
                  <a:srgbClr val="7030A0"/>
                </a:solidFill>
              </a:rPr>
              <a:t>bị</a:t>
            </a:r>
            <a:r>
              <a:rPr lang="en-US" sz="5000" i="1" dirty="0">
                <a:solidFill>
                  <a:srgbClr val="7030A0"/>
                </a:solidFill>
              </a:rPr>
              <a:t> </a:t>
            </a:r>
            <a:r>
              <a:rPr lang="en-US" sz="5000" i="1" dirty="0" err="1">
                <a:solidFill>
                  <a:srgbClr val="7030A0"/>
                </a:solidFill>
              </a:rPr>
              <a:t>điểm</a:t>
            </a:r>
            <a:r>
              <a:rPr lang="en-US" sz="5000" i="1" dirty="0">
                <a:solidFill>
                  <a:srgbClr val="7030A0"/>
                </a:solidFill>
              </a:rPr>
              <a:t> </a:t>
            </a:r>
            <a:r>
              <a:rPr lang="en-US" sz="5000" i="1" dirty="0" smtClean="0">
                <a:solidFill>
                  <a:srgbClr val="7030A0"/>
                </a:solidFill>
              </a:rPr>
              <a:t>4 (</a:t>
            </a:r>
            <a:r>
              <a:rPr lang="en-US" sz="5000" i="1" dirty="0" err="1" smtClean="0">
                <a:solidFill>
                  <a:srgbClr val="7030A0"/>
                </a:solidFill>
              </a:rPr>
              <a:t>sức</a:t>
            </a:r>
            <a:r>
              <a:rPr lang="en-US" sz="5000" i="1" dirty="0" smtClean="0">
                <a:solidFill>
                  <a:srgbClr val="7030A0"/>
                </a:solidFill>
              </a:rPr>
              <a:t> </a:t>
            </a:r>
            <a:r>
              <a:rPr lang="en-US" sz="5000" i="1" dirty="0" err="1" smtClean="0">
                <a:solidFill>
                  <a:srgbClr val="7030A0"/>
                </a:solidFill>
              </a:rPr>
              <a:t>khoẻ</a:t>
            </a:r>
            <a:r>
              <a:rPr lang="en-US" sz="5000" i="1" dirty="0" smtClean="0">
                <a:solidFill>
                  <a:srgbClr val="7030A0"/>
                </a:solidFill>
              </a:rPr>
              <a:t> </a:t>
            </a:r>
            <a:r>
              <a:rPr lang="en-US" sz="5000" i="1" dirty="0" err="1" smtClean="0">
                <a:solidFill>
                  <a:srgbClr val="7030A0"/>
                </a:solidFill>
              </a:rPr>
              <a:t>trung</a:t>
            </a:r>
            <a:r>
              <a:rPr lang="en-US" sz="5000" i="1" dirty="0" smtClean="0">
                <a:solidFill>
                  <a:srgbClr val="7030A0"/>
                </a:solidFill>
              </a:rPr>
              <a:t> </a:t>
            </a:r>
            <a:r>
              <a:rPr lang="en-US" sz="5000" i="1" dirty="0" err="1" smtClean="0">
                <a:solidFill>
                  <a:srgbClr val="7030A0"/>
                </a:solidFill>
              </a:rPr>
              <a:t>bình</a:t>
            </a:r>
            <a:r>
              <a:rPr lang="en-US" sz="5000" i="1" dirty="0" smtClean="0">
                <a:solidFill>
                  <a:srgbClr val="7030A0"/>
                </a:solidFill>
              </a:rPr>
              <a:t>)</a:t>
            </a:r>
            <a:endParaRPr lang="en-US" sz="5000" dirty="0">
              <a:solidFill>
                <a:srgbClr val="7030A0"/>
              </a:solidFill>
            </a:endParaRPr>
          </a:p>
          <a:p>
            <a:pPr marL="0" indent="0" algn="just">
              <a:lnSpc>
                <a:spcPct val="120000"/>
              </a:lnSpc>
              <a:spcBef>
                <a:spcPts val="0"/>
              </a:spcBef>
              <a:buNone/>
            </a:pPr>
            <a:r>
              <a:rPr lang="en-US" sz="5000" i="1" dirty="0" smtClean="0">
                <a:solidFill>
                  <a:srgbClr val="7030A0"/>
                </a:solidFill>
              </a:rPr>
              <a:t>       đ</a:t>
            </a:r>
            <a:r>
              <a:rPr lang="en-US" sz="5000" i="1" dirty="0">
                <a:solidFill>
                  <a:srgbClr val="7030A0"/>
                </a:solidFill>
              </a:rPr>
              <a:t>) </a:t>
            </a:r>
            <a:r>
              <a:rPr lang="en-US" sz="5000" i="1" dirty="0" err="1">
                <a:solidFill>
                  <a:srgbClr val="7030A0"/>
                </a:solidFill>
              </a:rPr>
              <a:t>Loại</a:t>
            </a:r>
            <a:r>
              <a:rPr lang="en-US" sz="5000" i="1" dirty="0">
                <a:solidFill>
                  <a:srgbClr val="7030A0"/>
                </a:solidFill>
              </a:rPr>
              <a:t> 5: </a:t>
            </a:r>
            <a:r>
              <a:rPr lang="en-US" sz="5000" i="1" dirty="0" err="1">
                <a:solidFill>
                  <a:srgbClr val="7030A0"/>
                </a:solidFill>
              </a:rPr>
              <a:t>Có</a:t>
            </a:r>
            <a:r>
              <a:rPr lang="en-US" sz="5000" i="1" dirty="0">
                <a:solidFill>
                  <a:srgbClr val="7030A0"/>
                </a:solidFill>
              </a:rPr>
              <a:t> </a:t>
            </a:r>
            <a:r>
              <a:rPr lang="en-US" sz="5000" i="1" dirty="0" err="1">
                <a:solidFill>
                  <a:srgbClr val="7030A0"/>
                </a:solidFill>
              </a:rPr>
              <a:t>ít</a:t>
            </a:r>
            <a:r>
              <a:rPr lang="en-US" sz="5000" i="1" dirty="0">
                <a:solidFill>
                  <a:srgbClr val="7030A0"/>
                </a:solidFill>
              </a:rPr>
              <a:t> </a:t>
            </a:r>
            <a:r>
              <a:rPr lang="en-US" sz="5000" i="1" dirty="0" err="1">
                <a:solidFill>
                  <a:srgbClr val="7030A0"/>
                </a:solidFill>
              </a:rPr>
              <a:t>nhất</a:t>
            </a:r>
            <a:r>
              <a:rPr lang="en-US" sz="5000" i="1" dirty="0">
                <a:solidFill>
                  <a:srgbClr val="7030A0"/>
                </a:solidFill>
              </a:rPr>
              <a:t> 1 </a:t>
            </a:r>
            <a:r>
              <a:rPr lang="en-US" sz="5000" i="1" dirty="0" err="1">
                <a:solidFill>
                  <a:srgbClr val="7030A0"/>
                </a:solidFill>
              </a:rPr>
              <a:t>chỉ</a:t>
            </a:r>
            <a:r>
              <a:rPr lang="en-US" sz="5000" i="1" dirty="0">
                <a:solidFill>
                  <a:srgbClr val="7030A0"/>
                </a:solidFill>
              </a:rPr>
              <a:t> </a:t>
            </a:r>
            <a:r>
              <a:rPr lang="en-US" sz="5000" i="1" dirty="0" err="1">
                <a:solidFill>
                  <a:srgbClr val="7030A0"/>
                </a:solidFill>
              </a:rPr>
              <a:t>tiêu</a:t>
            </a:r>
            <a:r>
              <a:rPr lang="en-US" sz="5000" i="1" dirty="0">
                <a:solidFill>
                  <a:srgbClr val="7030A0"/>
                </a:solidFill>
              </a:rPr>
              <a:t> </a:t>
            </a:r>
            <a:r>
              <a:rPr lang="en-US" sz="5000" i="1" dirty="0" err="1">
                <a:solidFill>
                  <a:srgbClr val="7030A0"/>
                </a:solidFill>
              </a:rPr>
              <a:t>bị</a:t>
            </a:r>
            <a:r>
              <a:rPr lang="en-US" sz="5000" i="1" dirty="0">
                <a:solidFill>
                  <a:srgbClr val="7030A0"/>
                </a:solidFill>
              </a:rPr>
              <a:t> </a:t>
            </a:r>
            <a:r>
              <a:rPr lang="en-US" sz="5000" i="1" dirty="0" err="1">
                <a:solidFill>
                  <a:srgbClr val="7030A0"/>
                </a:solidFill>
              </a:rPr>
              <a:t>điểm</a:t>
            </a:r>
            <a:r>
              <a:rPr lang="en-US" sz="5000" i="1" dirty="0">
                <a:solidFill>
                  <a:srgbClr val="7030A0"/>
                </a:solidFill>
              </a:rPr>
              <a:t> 5(</a:t>
            </a:r>
            <a:r>
              <a:rPr lang="en-US" sz="5000" i="1" dirty="0" err="1">
                <a:solidFill>
                  <a:srgbClr val="7030A0"/>
                </a:solidFill>
              </a:rPr>
              <a:t>sức</a:t>
            </a:r>
            <a:r>
              <a:rPr lang="en-US" sz="5000" i="1" dirty="0">
                <a:solidFill>
                  <a:srgbClr val="7030A0"/>
                </a:solidFill>
              </a:rPr>
              <a:t> </a:t>
            </a:r>
            <a:r>
              <a:rPr lang="en-US" sz="5000" i="1" dirty="0" err="1">
                <a:solidFill>
                  <a:srgbClr val="7030A0"/>
                </a:solidFill>
              </a:rPr>
              <a:t>khoẻ</a:t>
            </a:r>
            <a:r>
              <a:rPr lang="en-US" sz="5000" i="1" dirty="0">
                <a:solidFill>
                  <a:srgbClr val="7030A0"/>
                </a:solidFill>
              </a:rPr>
              <a:t> </a:t>
            </a:r>
            <a:r>
              <a:rPr lang="en-US" sz="5000" i="1" dirty="0" err="1">
                <a:solidFill>
                  <a:srgbClr val="7030A0"/>
                </a:solidFill>
              </a:rPr>
              <a:t>kém</a:t>
            </a:r>
            <a:r>
              <a:rPr lang="en-US" sz="5000" i="1" dirty="0" smtClean="0">
                <a:solidFill>
                  <a:srgbClr val="7030A0"/>
                </a:solidFill>
              </a:rPr>
              <a:t>)</a:t>
            </a:r>
            <a:endParaRPr lang="en-US" sz="5000" dirty="0">
              <a:solidFill>
                <a:srgbClr val="7030A0"/>
              </a:solidFill>
            </a:endParaRPr>
          </a:p>
          <a:p>
            <a:pPr marL="0" indent="0" algn="just">
              <a:lnSpc>
                <a:spcPct val="120000"/>
              </a:lnSpc>
              <a:spcBef>
                <a:spcPts val="0"/>
              </a:spcBef>
              <a:buNone/>
            </a:pPr>
            <a:r>
              <a:rPr lang="en-US" sz="5000" i="1" dirty="0" smtClean="0">
                <a:solidFill>
                  <a:srgbClr val="7030A0"/>
                </a:solidFill>
              </a:rPr>
              <a:t>       e</a:t>
            </a:r>
            <a:r>
              <a:rPr lang="en-US" sz="5000" i="1" dirty="0">
                <a:solidFill>
                  <a:srgbClr val="7030A0"/>
                </a:solidFill>
              </a:rPr>
              <a:t>) </a:t>
            </a:r>
            <a:r>
              <a:rPr lang="en-US" sz="5000" i="1" dirty="0" err="1">
                <a:solidFill>
                  <a:srgbClr val="7030A0"/>
                </a:solidFill>
              </a:rPr>
              <a:t>Loại</a:t>
            </a:r>
            <a:r>
              <a:rPr lang="en-US" sz="5000" i="1" dirty="0">
                <a:solidFill>
                  <a:srgbClr val="7030A0"/>
                </a:solidFill>
              </a:rPr>
              <a:t> 6: </a:t>
            </a:r>
            <a:r>
              <a:rPr lang="en-US" sz="5000" i="1" dirty="0" err="1">
                <a:solidFill>
                  <a:srgbClr val="7030A0"/>
                </a:solidFill>
              </a:rPr>
              <a:t>Có</a:t>
            </a:r>
            <a:r>
              <a:rPr lang="en-US" sz="5000" i="1" dirty="0">
                <a:solidFill>
                  <a:srgbClr val="7030A0"/>
                </a:solidFill>
              </a:rPr>
              <a:t> </a:t>
            </a:r>
            <a:r>
              <a:rPr lang="en-US" sz="5000" i="1" dirty="0" err="1">
                <a:solidFill>
                  <a:srgbClr val="7030A0"/>
                </a:solidFill>
              </a:rPr>
              <a:t>ít</a:t>
            </a:r>
            <a:r>
              <a:rPr lang="en-US" sz="5000" i="1" dirty="0">
                <a:solidFill>
                  <a:srgbClr val="7030A0"/>
                </a:solidFill>
              </a:rPr>
              <a:t> </a:t>
            </a:r>
            <a:r>
              <a:rPr lang="en-US" sz="5000" i="1" dirty="0" err="1">
                <a:solidFill>
                  <a:srgbClr val="7030A0"/>
                </a:solidFill>
              </a:rPr>
              <a:t>nhất</a:t>
            </a:r>
            <a:r>
              <a:rPr lang="en-US" sz="5000" i="1" dirty="0">
                <a:solidFill>
                  <a:srgbClr val="7030A0"/>
                </a:solidFill>
              </a:rPr>
              <a:t> 1 </a:t>
            </a:r>
            <a:r>
              <a:rPr lang="en-US" sz="5000" i="1" dirty="0" err="1">
                <a:solidFill>
                  <a:srgbClr val="7030A0"/>
                </a:solidFill>
              </a:rPr>
              <a:t>chỉ</a:t>
            </a:r>
            <a:r>
              <a:rPr lang="en-US" sz="5000" i="1" dirty="0">
                <a:solidFill>
                  <a:srgbClr val="7030A0"/>
                </a:solidFill>
              </a:rPr>
              <a:t> </a:t>
            </a:r>
            <a:r>
              <a:rPr lang="en-US" sz="5000" i="1" dirty="0" err="1">
                <a:solidFill>
                  <a:srgbClr val="7030A0"/>
                </a:solidFill>
              </a:rPr>
              <a:t>tiêu</a:t>
            </a:r>
            <a:r>
              <a:rPr lang="en-US" sz="5000" i="1" dirty="0">
                <a:solidFill>
                  <a:srgbClr val="7030A0"/>
                </a:solidFill>
              </a:rPr>
              <a:t> </a:t>
            </a:r>
            <a:r>
              <a:rPr lang="en-US" sz="5000" i="1" dirty="0" err="1">
                <a:solidFill>
                  <a:srgbClr val="7030A0"/>
                </a:solidFill>
              </a:rPr>
              <a:t>bị</a:t>
            </a:r>
            <a:r>
              <a:rPr lang="en-US" sz="5000" i="1" dirty="0">
                <a:solidFill>
                  <a:srgbClr val="7030A0"/>
                </a:solidFill>
              </a:rPr>
              <a:t> </a:t>
            </a:r>
            <a:r>
              <a:rPr lang="en-US" sz="5000" i="1" dirty="0" err="1">
                <a:solidFill>
                  <a:srgbClr val="7030A0"/>
                </a:solidFill>
              </a:rPr>
              <a:t>điểm</a:t>
            </a:r>
            <a:r>
              <a:rPr lang="en-US" sz="5000" i="1" dirty="0">
                <a:solidFill>
                  <a:srgbClr val="7030A0"/>
                </a:solidFill>
              </a:rPr>
              <a:t> 6. (</a:t>
            </a:r>
            <a:r>
              <a:rPr lang="en-US" sz="5000" i="1" dirty="0" err="1">
                <a:solidFill>
                  <a:srgbClr val="7030A0"/>
                </a:solidFill>
              </a:rPr>
              <a:t>sức</a:t>
            </a:r>
            <a:r>
              <a:rPr lang="en-US" sz="5000" i="1" dirty="0">
                <a:solidFill>
                  <a:srgbClr val="7030A0"/>
                </a:solidFill>
              </a:rPr>
              <a:t> </a:t>
            </a:r>
            <a:r>
              <a:rPr lang="en-US" sz="5000" i="1" dirty="0" err="1">
                <a:solidFill>
                  <a:srgbClr val="7030A0"/>
                </a:solidFill>
              </a:rPr>
              <a:t>khoẻ</a:t>
            </a:r>
            <a:r>
              <a:rPr lang="en-US" sz="5000" i="1" dirty="0">
                <a:solidFill>
                  <a:srgbClr val="7030A0"/>
                </a:solidFill>
              </a:rPr>
              <a:t> </a:t>
            </a:r>
            <a:r>
              <a:rPr lang="en-US" sz="5000" i="1" dirty="0" err="1" smtClean="0">
                <a:solidFill>
                  <a:srgbClr val="7030A0"/>
                </a:solidFill>
              </a:rPr>
              <a:t>rất</a:t>
            </a:r>
            <a:r>
              <a:rPr lang="en-US" sz="5000" i="1" dirty="0" smtClean="0">
                <a:solidFill>
                  <a:srgbClr val="7030A0"/>
                </a:solidFill>
              </a:rPr>
              <a:t> </a:t>
            </a:r>
            <a:r>
              <a:rPr lang="en-US" sz="5000" i="1" dirty="0" err="1" smtClean="0">
                <a:solidFill>
                  <a:srgbClr val="7030A0"/>
                </a:solidFill>
              </a:rPr>
              <a:t>kém</a:t>
            </a:r>
            <a:r>
              <a:rPr lang="en-US" sz="5000" i="1" dirty="0">
                <a:solidFill>
                  <a:srgbClr val="7030A0"/>
                </a:solidFill>
              </a:rPr>
              <a:t>)</a:t>
            </a:r>
            <a:endParaRPr lang="en-US" sz="5000" dirty="0">
              <a:solidFill>
                <a:srgbClr val="7030A0"/>
              </a:solidFill>
            </a:endParaRPr>
          </a:p>
          <a:p>
            <a:pPr marL="0" indent="0" algn="just">
              <a:lnSpc>
                <a:spcPct val="120000"/>
              </a:lnSpc>
              <a:spcBef>
                <a:spcPts val="0"/>
              </a:spcBef>
              <a:buNone/>
            </a:pPr>
            <a:endParaRPr lang="en-US" sz="5000" dirty="0">
              <a:solidFill>
                <a:srgbClr val="7030A0"/>
              </a:solidFill>
            </a:endParaRPr>
          </a:p>
          <a:p>
            <a:pPr lvl="0" algn="just">
              <a:lnSpc>
                <a:spcPct val="120000"/>
              </a:lnSpc>
              <a:spcBef>
                <a:spcPts val="0"/>
              </a:spcBef>
            </a:pPr>
            <a:endParaRPr lang="en-US" sz="5000" dirty="0"/>
          </a:p>
          <a:p>
            <a:pPr marL="0" indent="0" algn="just">
              <a:lnSpc>
                <a:spcPct val="120000"/>
              </a:lnSpc>
              <a:spcBef>
                <a:spcPts val="0"/>
              </a:spcBef>
              <a:buNone/>
            </a:pPr>
            <a:endParaRPr lang="vi-VN" sz="5000" dirty="0"/>
          </a:p>
          <a:p>
            <a:pPr algn="just"/>
            <a:endParaRPr lang="en-US" dirty="0"/>
          </a:p>
          <a:p>
            <a:pPr algn="just"/>
            <a:endParaRPr lang="en-US" dirty="0"/>
          </a:p>
        </p:txBody>
      </p:sp>
    </p:spTree>
    <p:extLst>
      <p:ext uri="{BB962C8B-B14F-4D97-AF65-F5344CB8AC3E}">
        <p14:creationId xmlns:p14="http://schemas.microsoft.com/office/powerpoint/2010/main" val="40842834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914400"/>
            <a:ext cx="9144000" cy="5943600"/>
          </a:xfrm>
          <a:prstGeom prst="rect">
            <a:avLst/>
          </a:prstGeom>
        </p:spPr>
      </p:pic>
      <p:sp>
        <p:nvSpPr>
          <p:cNvPr id="5" name="Title 1"/>
          <p:cNvSpPr>
            <a:spLocks noGrp="1"/>
          </p:cNvSpPr>
          <p:nvPr>
            <p:ph type="title"/>
          </p:nvPr>
        </p:nvSpPr>
        <p:spPr>
          <a:xfrm>
            <a:off x="1447800" y="274638"/>
            <a:ext cx="6291262" cy="639762"/>
          </a:xfrm>
        </p:spPr>
        <p:txBody>
          <a:bodyPr/>
          <a:lstStyle/>
          <a:p>
            <a:r>
              <a:rPr lang="en-US" sz="2800" b="1" dirty="0">
                <a:latin typeface="Times New Roman" panose="02020603050405020304" pitchFamily="18" charset="0"/>
                <a:cs typeface="Times New Roman" panose="02020603050405020304" pitchFamily="18" charset="0"/>
              </a:rPr>
              <a:t>KHÁM SỨC KHỎE NVQS</a:t>
            </a:r>
          </a:p>
        </p:txBody>
      </p:sp>
      <p:sp>
        <p:nvSpPr>
          <p:cNvPr id="6" name="Rounded Rectangle 5"/>
          <p:cNvSpPr/>
          <p:nvPr/>
        </p:nvSpPr>
        <p:spPr>
          <a:xfrm>
            <a:off x="1295400" y="0"/>
            <a:ext cx="6858000" cy="914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000" b="1" i="1" dirty="0">
                <a:solidFill>
                  <a:srgbClr val="FFFF00"/>
                </a:solidFill>
                <a:latin typeface="Times New Roman" panose="02020603050405020304" pitchFamily="18" charset="0"/>
                <a:cs typeface="Times New Roman" panose="02020603050405020304" pitchFamily="18" charset="0"/>
              </a:rPr>
              <a:t>KHÁM SỨC KHỎE NVQS</a:t>
            </a:r>
            <a:endParaRPr lang="en-US" sz="3000" i="1" dirty="0">
              <a:solidFill>
                <a:srgbClr val="FFFF00"/>
              </a:solidFill>
            </a:endParaRPr>
          </a:p>
        </p:txBody>
      </p:sp>
    </p:spTree>
    <p:extLst>
      <p:ext uri="{BB962C8B-B14F-4D97-AF65-F5344CB8AC3E}">
        <p14:creationId xmlns:p14="http://schemas.microsoft.com/office/powerpoint/2010/main" val="22068361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4000" b="1" dirty="0"/>
          </a:p>
        </p:txBody>
      </p:sp>
      <p:pic>
        <p:nvPicPr>
          <p:cNvPr id="4" name="Content Placeholder 3"/>
          <p:cNvPicPr>
            <a:picLocks noGrp="1" noChangeAspect="1"/>
          </p:cNvPicPr>
          <p:nvPr>
            <p:ph idx="1"/>
          </p:nvPr>
        </p:nvPicPr>
        <p:blipFill>
          <a:blip r:embed="rId2"/>
          <a:stretch>
            <a:fillRect/>
          </a:stretch>
        </p:blipFill>
        <p:spPr>
          <a:xfrm>
            <a:off x="0" y="1219200"/>
            <a:ext cx="9144000" cy="5638800"/>
          </a:xfrm>
          <a:prstGeom prst="rect">
            <a:avLst/>
          </a:prstGeom>
        </p:spPr>
      </p:pic>
      <p:sp>
        <p:nvSpPr>
          <p:cNvPr id="3" name="Rounded Rectangle 2"/>
          <p:cNvSpPr/>
          <p:nvPr/>
        </p:nvSpPr>
        <p:spPr>
          <a:xfrm>
            <a:off x="304800" y="152400"/>
            <a:ext cx="8458200" cy="1066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b="1"/>
              <a:t>THÔNG TƯ </a:t>
            </a:r>
            <a:r>
              <a:rPr lang="en-US" sz="3200" b="1" u="sng">
                <a:hlinkClick r:id="rId3"/>
              </a:rPr>
              <a:t>106/2025/TT-BQP</a:t>
            </a:r>
            <a:endParaRPr lang="en-US" sz="3200"/>
          </a:p>
        </p:txBody>
      </p:sp>
    </p:spTree>
    <p:extLst>
      <p:ext uri="{BB962C8B-B14F-4D97-AF65-F5344CB8AC3E}">
        <p14:creationId xmlns:p14="http://schemas.microsoft.com/office/powerpoint/2010/main" val="7892485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1000" y="457200"/>
            <a:ext cx="8305800" cy="5791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r>
              <a:rPr lang="en-US" sz="2400" dirty="0" smtClean="0">
                <a:latin typeface="Times New Roman" pitchFamily="18" charset="0"/>
                <a:cs typeface="Times New Roman" pitchFamily="18" charset="0"/>
              </a:rPr>
              <a:t> - </a:t>
            </a:r>
            <a:r>
              <a:rPr lang="vi-VN" sz="2400" dirty="0" smtClean="0"/>
              <a:t>Luật </a:t>
            </a:r>
            <a:r>
              <a:rPr lang="vi-VN" sz="2400" dirty="0"/>
              <a:t>Nghĩa vụ quân sự số </a:t>
            </a:r>
            <a:r>
              <a:rPr lang="vi-VN" sz="2400" dirty="0" smtClean="0"/>
              <a:t>78/2015/QH13 </a:t>
            </a:r>
            <a:r>
              <a:rPr lang="vi-VN" sz="2400" dirty="0"/>
              <a:t>ngày 19 tháng 6 năm 2015 của Quốc hội, có hiệu lực kể từ ngày ngày 01 tháng 01 năm 2016, được sửa đổi, bổ sung bởi:</a:t>
            </a:r>
          </a:p>
          <a:p>
            <a:r>
              <a:rPr lang="vi-VN" sz="2400" dirty="0"/>
              <a:t>1. Luật Dân quân tự vệ số 48/2019/QH14 ngày 22 tháng 11 năm 2019 của Quốc hội, có hiệu lực kể từ ngày 01 tháng 7 năm 2020;</a:t>
            </a:r>
          </a:p>
          <a:p>
            <a:r>
              <a:rPr lang="vi-VN" sz="2400" dirty="0"/>
              <a:t>2. Luật số 98/2025/QH15 ngày 27 tháng 6 năm 2025 của Quốc hội sửa đổi, bổ sung một số điều của 11 luật về quân sự, quốc phòng, có hiệu lực kể từ ngày 01 tháng 7 năm 2025.</a:t>
            </a:r>
          </a:p>
          <a:p>
            <a:r>
              <a:rPr lang="vi-VN" sz="2400" i="1" dirty="0"/>
              <a:t>Căn cứ Hiến pháp nước Cộng hòa xã hội chủ nghĩa Việt Nam;</a:t>
            </a:r>
            <a:endParaRPr lang="vi-VN" sz="2400" dirty="0"/>
          </a:p>
          <a:p>
            <a:r>
              <a:rPr lang="vi-VN" sz="2400" i="1" dirty="0"/>
              <a:t>Quốc hội ban hành Luật Nghĩa vụ quân </a:t>
            </a:r>
            <a:r>
              <a:rPr lang="vi-VN" sz="2400" i="1" dirty="0" smtClean="0"/>
              <a:t>sự</a:t>
            </a:r>
            <a:r>
              <a:rPr lang="en-US" sz="2400" i="1" dirty="0" smtClean="0"/>
              <a:t>.</a:t>
            </a:r>
            <a:endParaRPr lang="vi-VN" sz="2400" dirty="0"/>
          </a:p>
        </p:txBody>
      </p:sp>
    </p:spTree>
    <p:extLst>
      <p:ext uri="{BB962C8B-B14F-4D97-AF65-F5344CB8AC3E}">
        <p14:creationId xmlns:p14="http://schemas.microsoft.com/office/powerpoint/2010/main" val="55857269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10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1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10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1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7"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b="1"/>
              <a:t>VỀ TIÊU CHUẨN SỨC KHỎE</a:t>
            </a:r>
            <a:endParaRPr lang="en-US"/>
          </a:p>
        </p:txBody>
      </p:sp>
      <p:sp>
        <p:nvSpPr>
          <p:cNvPr id="3" name="Content Placeholder 2"/>
          <p:cNvSpPr>
            <a:spLocks noGrp="1"/>
          </p:cNvSpPr>
          <p:nvPr>
            <p:ph idx="1"/>
          </p:nvPr>
        </p:nvSpPr>
        <p:spPr>
          <a:xfrm>
            <a:off x="457200" y="1219200"/>
            <a:ext cx="8229600" cy="5257800"/>
          </a:xfrm>
        </p:spPr>
        <p:txBody>
          <a:bodyPr>
            <a:normAutofit fontScale="62500" lnSpcReduction="20000"/>
          </a:bodyPr>
          <a:lstStyle/>
          <a:p>
            <a:pPr marL="0" indent="0" algn="just">
              <a:lnSpc>
                <a:spcPct val="120000"/>
              </a:lnSpc>
              <a:spcBef>
                <a:spcPts val="0"/>
              </a:spcBef>
              <a:buNone/>
            </a:pPr>
            <a:r>
              <a:rPr lang="en-US" sz="5000" dirty="0"/>
              <a:t>* </a:t>
            </a:r>
            <a:r>
              <a:rPr lang="en-US" sz="5000" b="1" u="sng" dirty="0" err="1">
                <a:solidFill>
                  <a:srgbClr val="FF0000"/>
                </a:solidFill>
              </a:rPr>
              <a:t>Như</a:t>
            </a:r>
            <a:r>
              <a:rPr lang="en-US" sz="5000" b="1" u="sng" dirty="0">
                <a:solidFill>
                  <a:srgbClr val="FF0000"/>
                </a:solidFill>
              </a:rPr>
              <a:t> </a:t>
            </a:r>
            <a:r>
              <a:rPr lang="en-US" sz="5000" b="1" u="sng" dirty="0" err="1">
                <a:solidFill>
                  <a:srgbClr val="FF0000"/>
                </a:solidFill>
              </a:rPr>
              <a:t>vậy</a:t>
            </a:r>
            <a:r>
              <a:rPr lang="en-US" sz="5000" dirty="0"/>
              <a:t>: ​</a:t>
            </a:r>
            <a:r>
              <a:rPr lang="en-US" sz="5000" dirty="0" err="1"/>
              <a:t>Căn</a:t>
            </a:r>
            <a:r>
              <a:rPr lang="en-US" sz="5000" dirty="0"/>
              <a:t> </a:t>
            </a:r>
            <a:r>
              <a:rPr lang="en-US" sz="5000" dirty="0" err="1"/>
              <a:t>cứ</a:t>
            </a:r>
            <a:r>
              <a:rPr lang="en-US" sz="5000" dirty="0"/>
              <a:t> </a:t>
            </a:r>
            <a:r>
              <a:rPr lang="en-US" sz="5000" dirty="0" err="1"/>
              <a:t>mục</a:t>
            </a:r>
            <a:r>
              <a:rPr lang="en-US" sz="5000" dirty="0"/>
              <a:t> I </a:t>
            </a:r>
            <a:r>
              <a:rPr lang="en-US" sz="5000" dirty="0" err="1"/>
              <a:t>Phụ</a:t>
            </a:r>
            <a:r>
              <a:rPr lang="en-US" sz="5000" dirty="0"/>
              <a:t> </a:t>
            </a:r>
            <a:r>
              <a:rPr lang="en-US" sz="5000" dirty="0" err="1"/>
              <a:t>lục</a:t>
            </a:r>
            <a:r>
              <a:rPr lang="en-US" sz="5000" dirty="0"/>
              <a:t> I ban </a:t>
            </a:r>
            <a:r>
              <a:rPr lang="en-US" sz="5000" dirty="0" err="1"/>
              <a:t>hành</a:t>
            </a:r>
            <a:r>
              <a:rPr lang="en-US" sz="5000" dirty="0"/>
              <a:t> </a:t>
            </a:r>
            <a:r>
              <a:rPr lang="en-US" sz="5000" dirty="0" err="1"/>
              <a:t>kèm</a:t>
            </a:r>
            <a:r>
              <a:rPr lang="en-US" sz="5000" dirty="0"/>
              <a:t> </a:t>
            </a:r>
            <a:r>
              <a:rPr lang="en-US" sz="5000" dirty="0" err="1"/>
              <a:t>theo</a:t>
            </a:r>
            <a:r>
              <a:rPr lang="en-US" sz="5000" dirty="0"/>
              <a:t> </a:t>
            </a:r>
            <a:r>
              <a:rPr lang="en-US" sz="5000" dirty="0" err="1"/>
              <a:t>Thông</a:t>
            </a:r>
            <a:r>
              <a:rPr lang="en-US" sz="5000" dirty="0"/>
              <a:t> </a:t>
            </a:r>
            <a:r>
              <a:rPr lang="en-US" sz="5000" dirty="0" err="1"/>
              <a:t>tư</a:t>
            </a:r>
            <a:r>
              <a:rPr lang="en-US" sz="5000" dirty="0"/>
              <a:t> </a:t>
            </a:r>
            <a:r>
              <a:rPr lang="en-US" sz="5000" u="sng" dirty="0" smtClean="0">
                <a:hlinkClick r:id="rId2"/>
              </a:rPr>
              <a:t>106/2025/TT-BQP</a:t>
            </a:r>
            <a:r>
              <a:rPr lang="en-US" sz="5000" dirty="0"/>
              <a:t> , </a:t>
            </a:r>
            <a:r>
              <a:rPr lang="en-US" sz="5000" dirty="0" err="1"/>
              <a:t>người</a:t>
            </a:r>
            <a:r>
              <a:rPr lang="en-US" sz="5000" dirty="0"/>
              <a:t> </a:t>
            </a:r>
            <a:r>
              <a:rPr lang="en-US" sz="5000" dirty="0" err="1"/>
              <a:t>có</a:t>
            </a:r>
            <a:r>
              <a:rPr lang="en-US" sz="5000" dirty="0"/>
              <a:t> </a:t>
            </a:r>
            <a:r>
              <a:rPr lang="en-US" sz="5000" dirty="0" err="1"/>
              <a:t>độ</a:t>
            </a:r>
            <a:r>
              <a:rPr lang="en-US" sz="5000" dirty="0"/>
              <a:t> </a:t>
            </a:r>
            <a:r>
              <a:rPr lang="en-US" sz="5000" dirty="0" err="1"/>
              <a:t>cận</a:t>
            </a:r>
            <a:r>
              <a:rPr lang="en-US" sz="5000" dirty="0"/>
              <a:t> </a:t>
            </a:r>
            <a:r>
              <a:rPr lang="en-US" sz="5000" dirty="0" err="1"/>
              <a:t>dưới</a:t>
            </a:r>
            <a:r>
              <a:rPr lang="en-US" sz="5000" dirty="0"/>
              <a:t> 3 </a:t>
            </a:r>
            <a:r>
              <a:rPr lang="en-US" sz="5000" dirty="0" err="1"/>
              <a:t>Diop</a:t>
            </a:r>
            <a:r>
              <a:rPr lang="en-US" sz="5000" dirty="0"/>
              <a:t> </a:t>
            </a:r>
            <a:r>
              <a:rPr lang="en-US" sz="5000" dirty="0" err="1"/>
              <a:t>sẽ</a:t>
            </a:r>
            <a:r>
              <a:rPr lang="en-US" sz="5000" dirty="0"/>
              <a:t> </a:t>
            </a:r>
            <a:r>
              <a:rPr lang="en-US" sz="5000" dirty="0" err="1"/>
              <a:t>được</a:t>
            </a:r>
            <a:r>
              <a:rPr lang="en-US" sz="5000" dirty="0"/>
              <a:t> </a:t>
            </a:r>
            <a:r>
              <a:rPr lang="en-US" sz="5000" dirty="0" err="1"/>
              <a:t>tính</a:t>
            </a:r>
            <a:r>
              <a:rPr lang="en-US" sz="5000" dirty="0"/>
              <a:t> </a:t>
            </a:r>
            <a:r>
              <a:rPr lang="en-US" sz="5000" dirty="0" err="1"/>
              <a:t>điểm</a:t>
            </a:r>
            <a:r>
              <a:rPr lang="en-US" sz="5000" dirty="0"/>
              <a:t> </a:t>
            </a:r>
            <a:r>
              <a:rPr lang="en-US" sz="5000" dirty="0" err="1"/>
              <a:t>thị</a:t>
            </a:r>
            <a:r>
              <a:rPr lang="en-US" sz="5000" dirty="0"/>
              <a:t> </a:t>
            </a:r>
            <a:r>
              <a:rPr lang="en-US" sz="5000" dirty="0" err="1"/>
              <a:t>lực</a:t>
            </a:r>
            <a:r>
              <a:rPr lang="en-US" sz="5000" dirty="0"/>
              <a:t> </a:t>
            </a:r>
            <a:r>
              <a:rPr lang="en-US" sz="5000" dirty="0" err="1"/>
              <a:t>theo</a:t>
            </a:r>
            <a:r>
              <a:rPr lang="en-US" sz="5000" dirty="0"/>
              <a:t> </a:t>
            </a:r>
            <a:r>
              <a:rPr lang="en-US" sz="5000" dirty="0" err="1"/>
              <a:t>thị</a:t>
            </a:r>
            <a:r>
              <a:rPr lang="en-US" sz="5000" dirty="0"/>
              <a:t> </a:t>
            </a:r>
            <a:r>
              <a:rPr lang="en-US" sz="5000" dirty="0" err="1"/>
              <a:t>lực</a:t>
            </a:r>
            <a:r>
              <a:rPr lang="en-US" sz="5000" dirty="0"/>
              <a:t> </a:t>
            </a:r>
            <a:r>
              <a:rPr lang="en-US" sz="5000" dirty="0" err="1"/>
              <a:t>sau</a:t>
            </a:r>
            <a:r>
              <a:rPr lang="en-US" sz="5000" dirty="0"/>
              <a:t> </a:t>
            </a:r>
            <a:r>
              <a:rPr lang="en-US" sz="5000" dirty="0" err="1"/>
              <a:t>chỉnh</a:t>
            </a:r>
            <a:r>
              <a:rPr lang="en-US" sz="5000" dirty="0"/>
              <a:t> </a:t>
            </a:r>
            <a:r>
              <a:rPr lang="en-US" sz="5000" dirty="0" err="1"/>
              <a:t>kính</a:t>
            </a:r>
            <a:r>
              <a:rPr lang="en-US" sz="5000" dirty="0"/>
              <a:t> </a:t>
            </a:r>
            <a:r>
              <a:rPr lang="en-US" sz="5000" dirty="0" err="1"/>
              <a:t>với</a:t>
            </a:r>
            <a:r>
              <a:rPr lang="en-US" sz="5000" dirty="0"/>
              <a:t> </a:t>
            </a:r>
            <a:r>
              <a:rPr lang="en-US" sz="5000" dirty="0" err="1"/>
              <a:t>mức</a:t>
            </a:r>
            <a:r>
              <a:rPr lang="en-US" sz="5000" dirty="0"/>
              <a:t> </a:t>
            </a:r>
            <a:r>
              <a:rPr lang="en-US" sz="5000" dirty="0" err="1"/>
              <a:t>điểm</a:t>
            </a:r>
            <a:r>
              <a:rPr lang="en-US" sz="5000" dirty="0"/>
              <a:t> </a:t>
            </a:r>
            <a:r>
              <a:rPr lang="en-US" sz="5000" dirty="0" err="1"/>
              <a:t>từ</a:t>
            </a:r>
            <a:r>
              <a:rPr lang="en-US" sz="5000" dirty="0"/>
              <a:t> 2 - 3. Do </a:t>
            </a:r>
            <a:r>
              <a:rPr lang="en-US" sz="5000" dirty="0" err="1"/>
              <a:t>đó</a:t>
            </a:r>
            <a:r>
              <a:rPr lang="en-US" sz="5000" dirty="0"/>
              <a:t>, </a:t>
            </a:r>
            <a:r>
              <a:rPr lang="en-US" sz="5000" b="1" dirty="0" err="1">
                <a:solidFill>
                  <a:srgbClr val="FF0000"/>
                </a:solidFill>
              </a:rPr>
              <a:t>người</a:t>
            </a:r>
            <a:r>
              <a:rPr lang="en-US" sz="5000" b="1" dirty="0">
                <a:solidFill>
                  <a:srgbClr val="FF0000"/>
                </a:solidFill>
              </a:rPr>
              <a:t> </a:t>
            </a:r>
            <a:r>
              <a:rPr lang="en-US" sz="5000" b="1" dirty="0" err="1">
                <a:solidFill>
                  <a:srgbClr val="FF0000"/>
                </a:solidFill>
              </a:rPr>
              <a:t>bị</a:t>
            </a:r>
            <a:r>
              <a:rPr lang="en-US" sz="5000" b="1" dirty="0">
                <a:solidFill>
                  <a:srgbClr val="FF0000"/>
                </a:solidFill>
              </a:rPr>
              <a:t> </a:t>
            </a:r>
            <a:r>
              <a:rPr lang="en-US" sz="5000" b="1" dirty="0" err="1">
                <a:solidFill>
                  <a:srgbClr val="FF0000"/>
                </a:solidFill>
              </a:rPr>
              <a:t>cận</a:t>
            </a:r>
            <a:r>
              <a:rPr lang="en-US" sz="5000" b="1" dirty="0">
                <a:solidFill>
                  <a:srgbClr val="FF0000"/>
                </a:solidFill>
              </a:rPr>
              <a:t> </a:t>
            </a:r>
            <a:r>
              <a:rPr lang="en-US" sz="5000" b="1" dirty="0" err="1">
                <a:solidFill>
                  <a:srgbClr val="FF0000"/>
                </a:solidFill>
              </a:rPr>
              <a:t>thị</a:t>
            </a:r>
            <a:r>
              <a:rPr lang="en-US" sz="5000" b="1" dirty="0">
                <a:solidFill>
                  <a:srgbClr val="FF0000"/>
                </a:solidFill>
              </a:rPr>
              <a:t> </a:t>
            </a:r>
            <a:r>
              <a:rPr lang="en-US" sz="5000" b="1" dirty="0" err="1">
                <a:solidFill>
                  <a:srgbClr val="FF0000"/>
                </a:solidFill>
              </a:rPr>
              <a:t>vẫn</a:t>
            </a:r>
            <a:r>
              <a:rPr lang="en-US" sz="5000" b="1" dirty="0">
                <a:solidFill>
                  <a:srgbClr val="FF0000"/>
                </a:solidFill>
              </a:rPr>
              <a:t> </a:t>
            </a:r>
            <a:r>
              <a:rPr lang="en-US" sz="5000" b="1" dirty="0" err="1">
                <a:solidFill>
                  <a:srgbClr val="FF0000"/>
                </a:solidFill>
              </a:rPr>
              <a:t>có</a:t>
            </a:r>
            <a:r>
              <a:rPr lang="en-US" sz="5000" b="1" dirty="0">
                <a:solidFill>
                  <a:srgbClr val="FF0000"/>
                </a:solidFill>
              </a:rPr>
              <a:t> </a:t>
            </a:r>
            <a:r>
              <a:rPr lang="en-US" sz="5000" b="1" dirty="0" err="1">
                <a:solidFill>
                  <a:srgbClr val="FF0000"/>
                </a:solidFill>
              </a:rPr>
              <a:t>thể</a:t>
            </a:r>
            <a:r>
              <a:rPr lang="en-US" sz="5000" b="1" dirty="0">
                <a:solidFill>
                  <a:srgbClr val="FF0000"/>
                </a:solidFill>
              </a:rPr>
              <a:t> </a:t>
            </a:r>
            <a:r>
              <a:rPr lang="en-US" sz="5000" b="1" dirty="0" err="1">
                <a:solidFill>
                  <a:srgbClr val="FF0000"/>
                </a:solidFill>
              </a:rPr>
              <a:t>phải</a:t>
            </a:r>
            <a:r>
              <a:rPr lang="en-US" sz="5000" b="1" dirty="0">
                <a:solidFill>
                  <a:srgbClr val="FF0000"/>
                </a:solidFill>
              </a:rPr>
              <a:t> </a:t>
            </a:r>
            <a:r>
              <a:rPr lang="en-US" sz="5000" b="1" dirty="0" err="1">
                <a:solidFill>
                  <a:srgbClr val="FF0000"/>
                </a:solidFill>
              </a:rPr>
              <a:t>đi</a:t>
            </a:r>
            <a:r>
              <a:rPr lang="en-US" sz="5000" b="1" dirty="0">
                <a:solidFill>
                  <a:srgbClr val="FF0000"/>
                </a:solidFill>
              </a:rPr>
              <a:t> </a:t>
            </a:r>
            <a:r>
              <a:rPr lang="en-US" sz="5000" b="1" dirty="0" err="1">
                <a:solidFill>
                  <a:srgbClr val="FF0000"/>
                </a:solidFill>
              </a:rPr>
              <a:t>nghĩa</a:t>
            </a:r>
            <a:r>
              <a:rPr lang="en-US" sz="5000" b="1" dirty="0">
                <a:solidFill>
                  <a:srgbClr val="FF0000"/>
                </a:solidFill>
              </a:rPr>
              <a:t> </a:t>
            </a:r>
            <a:r>
              <a:rPr lang="en-US" sz="5000" b="1" dirty="0" err="1">
                <a:solidFill>
                  <a:srgbClr val="FF0000"/>
                </a:solidFill>
              </a:rPr>
              <a:t>vụ</a:t>
            </a:r>
            <a:r>
              <a:rPr lang="en-US" sz="5000" b="1" dirty="0">
                <a:solidFill>
                  <a:srgbClr val="FF0000"/>
                </a:solidFill>
              </a:rPr>
              <a:t> </a:t>
            </a:r>
            <a:r>
              <a:rPr lang="en-US" sz="5000" b="1" dirty="0" err="1">
                <a:solidFill>
                  <a:srgbClr val="FF0000"/>
                </a:solidFill>
              </a:rPr>
              <a:t>quân</a:t>
            </a:r>
            <a:r>
              <a:rPr lang="en-US" sz="5000" b="1" dirty="0">
                <a:solidFill>
                  <a:srgbClr val="FF0000"/>
                </a:solidFill>
              </a:rPr>
              <a:t> </a:t>
            </a:r>
            <a:r>
              <a:rPr lang="en-US" sz="5000" b="1" dirty="0" err="1">
                <a:solidFill>
                  <a:srgbClr val="FF0000"/>
                </a:solidFill>
              </a:rPr>
              <a:t>sự</a:t>
            </a:r>
            <a:r>
              <a:rPr lang="en-US" sz="5000" b="1" dirty="0">
                <a:solidFill>
                  <a:srgbClr val="FF0000"/>
                </a:solidFill>
              </a:rPr>
              <a:t> </a:t>
            </a:r>
            <a:r>
              <a:rPr lang="en-US" sz="5000" b="1" dirty="0" err="1">
                <a:solidFill>
                  <a:srgbClr val="FF0000"/>
                </a:solidFill>
              </a:rPr>
              <a:t>nếu</a:t>
            </a:r>
            <a:r>
              <a:rPr lang="en-US" sz="5000" b="1" dirty="0">
                <a:solidFill>
                  <a:srgbClr val="FF0000"/>
                </a:solidFill>
              </a:rPr>
              <a:t> </a:t>
            </a:r>
            <a:r>
              <a:rPr lang="en-US" sz="5000" b="1" dirty="0" err="1">
                <a:solidFill>
                  <a:srgbClr val="FF0000"/>
                </a:solidFill>
              </a:rPr>
              <a:t>có</a:t>
            </a:r>
            <a:r>
              <a:rPr lang="en-US" sz="5000" b="1" dirty="0">
                <a:solidFill>
                  <a:srgbClr val="FF0000"/>
                </a:solidFill>
              </a:rPr>
              <a:t> </a:t>
            </a:r>
            <a:r>
              <a:rPr lang="en-US" sz="5000" b="1" dirty="0" err="1">
                <a:solidFill>
                  <a:srgbClr val="FF0000"/>
                </a:solidFill>
              </a:rPr>
              <a:t>độ</a:t>
            </a:r>
            <a:r>
              <a:rPr lang="en-US" sz="5000" b="1" dirty="0">
                <a:solidFill>
                  <a:srgbClr val="FF0000"/>
                </a:solidFill>
              </a:rPr>
              <a:t> </a:t>
            </a:r>
            <a:r>
              <a:rPr lang="en-US" sz="5000" b="1" dirty="0" err="1">
                <a:solidFill>
                  <a:srgbClr val="FF0000"/>
                </a:solidFill>
              </a:rPr>
              <a:t>cận</a:t>
            </a:r>
            <a:r>
              <a:rPr lang="en-US" sz="5000" b="1" dirty="0">
                <a:solidFill>
                  <a:srgbClr val="FF0000"/>
                </a:solidFill>
              </a:rPr>
              <a:t> </a:t>
            </a:r>
            <a:r>
              <a:rPr lang="en-US" sz="5000" b="1" dirty="0" err="1">
                <a:solidFill>
                  <a:srgbClr val="FF0000"/>
                </a:solidFill>
              </a:rPr>
              <a:t>dưới</a:t>
            </a:r>
            <a:r>
              <a:rPr lang="en-US" sz="5000" b="1" dirty="0">
                <a:solidFill>
                  <a:srgbClr val="FF0000"/>
                </a:solidFill>
              </a:rPr>
              <a:t> 3 </a:t>
            </a:r>
            <a:r>
              <a:rPr lang="en-US" sz="5000" b="1" dirty="0" err="1">
                <a:solidFill>
                  <a:srgbClr val="FF0000"/>
                </a:solidFill>
              </a:rPr>
              <a:t>Diop</a:t>
            </a:r>
            <a:r>
              <a:rPr lang="en-US" sz="5000" dirty="0">
                <a:solidFill>
                  <a:srgbClr val="FF0000"/>
                </a:solidFill>
              </a:rPr>
              <a:t>. </a:t>
            </a:r>
          </a:p>
          <a:p>
            <a:pPr marL="0" indent="0" algn="just">
              <a:lnSpc>
                <a:spcPct val="120000"/>
              </a:lnSpc>
              <a:spcBef>
                <a:spcPts val="0"/>
              </a:spcBef>
              <a:buNone/>
            </a:pPr>
            <a:r>
              <a:rPr lang="en-US" sz="5000" dirty="0"/>
              <a:t>	</a:t>
            </a:r>
            <a:r>
              <a:rPr lang="en-US" sz="5000" dirty="0" err="1"/>
              <a:t>Ngoài</a:t>
            </a:r>
            <a:r>
              <a:rPr lang="en-US" sz="5000" dirty="0"/>
              <a:t> </a:t>
            </a:r>
            <a:r>
              <a:rPr lang="en-US" sz="5000" dirty="0" err="1"/>
              <a:t>ra</a:t>
            </a:r>
            <a:r>
              <a:rPr lang="en-US" sz="5000" dirty="0"/>
              <a:t>, </a:t>
            </a:r>
            <a:r>
              <a:rPr lang="en-US" sz="5000" dirty="0" err="1"/>
              <a:t>những</a:t>
            </a:r>
            <a:r>
              <a:rPr lang="en-US" sz="5000" dirty="0"/>
              <a:t> </a:t>
            </a:r>
            <a:r>
              <a:rPr lang="en-US" sz="5000" dirty="0" err="1"/>
              <a:t>người</a:t>
            </a:r>
            <a:r>
              <a:rPr lang="en-US" sz="5000" dirty="0"/>
              <a:t> </a:t>
            </a:r>
            <a:r>
              <a:rPr lang="en-US" sz="5000" dirty="0" err="1"/>
              <a:t>bị</a:t>
            </a:r>
            <a:r>
              <a:rPr lang="en-US" sz="5000" dirty="0"/>
              <a:t> </a:t>
            </a:r>
            <a:r>
              <a:rPr lang="en-US" sz="5000" dirty="0" err="1">
                <a:solidFill>
                  <a:srgbClr val="FF0000"/>
                </a:solidFill>
              </a:rPr>
              <a:t>loạn</a:t>
            </a:r>
            <a:r>
              <a:rPr lang="en-US" sz="5000" dirty="0">
                <a:solidFill>
                  <a:srgbClr val="FF0000"/>
                </a:solidFill>
              </a:rPr>
              <a:t> </a:t>
            </a:r>
            <a:r>
              <a:rPr lang="en-US" sz="5000" dirty="0" err="1">
                <a:solidFill>
                  <a:srgbClr val="FF0000"/>
                </a:solidFill>
              </a:rPr>
              <a:t>thị</a:t>
            </a:r>
            <a:r>
              <a:rPr lang="en-US" sz="5000" dirty="0">
                <a:solidFill>
                  <a:srgbClr val="FF0000"/>
                </a:solidFill>
              </a:rPr>
              <a:t>, </a:t>
            </a:r>
            <a:r>
              <a:rPr lang="en-US" sz="5000" dirty="0" err="1">
                <a:solidFill>
                  <a:srgbClr val="FF0000"/>
                </a:solidFill>
              </a:rPr>
              <a:t>mù</a:t>
            </a:r>
            <a:r>
              <a:rPr lang="en-US" sz="5000" dirty="0">
                <a:solidFill>
                  <a:srgbClr val="FF0000"/>
                </a:solidFill>
              </a:rPr>
              <a:t> </a:t>
            </a:r>
            <a:r>
              <a:rPr lang="en-US" sz="5000" dirty="0" err="1">
                <a:solidFill>
                  <a:srgbClr val="FF0000"/>
                </a:solidFill>
              </a:rPr>
              <a:t>màu</a:t>
            </a:r>
            <a:r>
              <a:rPr lang="en-US" sz="5000" dirty="0">
                <a:solidFill>
                  <a:srgbClr val="FF0000"/>
                </a:solidFill>
              </a:rPr>
              <a:t> </a:t>
            </a:r>
            <a:r>
              <a:rPr lang="en-US" sz="5000" dirty="0" err="1">
                <a:solidFill>
                  <a:srgbClr val="FF0000"/>
                </a:solidFill>
              </a:rPr>
              <a:t>trục</a:t>
            </a:r>
            <a:r>
              <a:rPr lang="en-US" sz="5000" dirty="0">
                <a:solidFill>
                  <a:srgbClr val="FF0000"/>
                </a:solidFill>
              </a:rPr>
              <a:t> </a:t>
            </a:r>
            <a:r>
              <a:rPr lang="en-US" sz="5000" dirty="0" err="1">
                <a:solidFill>
                  <a:srgbClr val="FF0000"/>
                </a:solidFill>
              </a:rPr>
              <a:t>xanh</a:t>
            </a:r>
            <a:r>
              <a:rPr lang="en-US" sz="5000" dirty="0">
                <a:solidFill>
                  <a:srgbClr val="FF0000"/>
                </a:solidFill>
              </a:rPr>
              <a:t> </a:t>
            </a:r>
            <a:r>
              <a:rPr lang="en-US" sz="5000" dirty="0" err="1">
                <a:solidFill>
                  <a:srgbClr val="FF0000"/>
                </a:solidFill>
              </a:rPr>
              <a:t>lá</a:t>
            </a:r>
            <a:r>
              <a:rPr lang="en-US" sz="5000" dirty="0">
                <a:solidFill>
                  <a:srgbClr val="FF0000"/>
                </a:solidFill>
              </a:rPr>
              <a:t> - </a:t>
            </a:r>
            <a:r>
              <a:rPr lang="en-US" sz="5000" dirty="0" err="1">
                <a:solidFill>
                  <a:srgbClr val="FF0000"/>
                </a:solidFill>
              </a:rPr>
              <a:t>đỏ</a:t>
            </a:r>
            <a:r>
              <a:rPr lang="en-US" sz="5000" dirty="0">
                <a:solidFill>
                  <a:srgbClr val="FF0000"/>
                </a:solidFill>
              </a:rPr>
              <a:t> </a:t>
            </a:r>
            <a:r>
              <a:rPr lang="en-US" sz="5000" dirty="0" err="1">
                <a:solidFill>
                  <a:srgbClr val="FF0000"/>
                </a:solidFill>
              </a:rPr>
              <a:t>mức</a:t>
            </a:r>
            <a:r>
              <a:rPr lang="en-US" sz="5000" dirty="0">
                <a:solidFill>
                  <a:srgbClr val="FF0000"/>
                </a:solidFill>
              </a:rPr>
              <a:t> </a:t>
            </a:r>
            <a:r>
              <a:rPr lang="en-US" sz="5000" dirty="0" err="1">
                <a:solidFill>
                  <a:srgbClr val="FF0000"/>
                </a:solidFill>
              </a:rPr>
              <a:t>độ</a:t>
            </a:r>
            <a:r>
              <a:rPr lang="en-US" sz="5000" dirty="0">
                <a:solidFill>
                  <a:srgbClr val="FF0000"/>
                </a:solidFill>
              </a:rPr>
              <a:t> </a:t>
            </a:r>
            <a:r>
              <a:rPr lang="en-US" sz="5000" dirty="0" err="1">
                <a:solidFill>
                  <a:srgbClr val="FF0000"/>
                </a:solidFill>
              </a:rPr>
              <a:t>nhẹ</a:t>
            </a:r>
            <a:r>
              <a:rPr lang="en-US" sz="5000" dirty="0">
                <a:solidFill>
                  <a:srgbClr val="FF0000"/>
                </a:solidFill>
              </a:rPr>
              <a:t> </a:t>
            </a:r>
            <a:r>
              <a:rPr lang="en-US" sz="5000" dirty="0" err="1"/>
              <a:t>cũng</a:t>
            </a:r>
            <a:r>
              <a:rPr lang="en-US" sz="5000" dirty="0"/>
              <a:t> </a:t>
            </a:r>
            <a:r>
              <a:rPr lang="en-US" sz="5000" dirty="0" err="1"/>
              <a:t>đủ</a:t>
            </a:r>
            <a:r>
              <a:rPr lang="en-US" sz="5000" dirty="0"/>
              <a:t> </a:t>
            </a:r>
            <a:r>
              <a:rPr lang="en-US" sz="5000" dirty="0" err="1"/>
              <a:t>tiêu</a:t>
            </a:r>
            <a:r>
              <a:rPr lang="en-US" sz="5000" dirty="0"/>
              <a:t> </a:t>
            </a:r>
            <a:r>
              <a:rPr lang="en-US" sz="5000" dirty="0" err="1"/>
              <a:t>chuẩn</a:t>
            </a:r>
            <a:r>
              <a:rPr lang="en-US" sz="5000" dirty="0"/>
              <a:t> </a:t>
            </a:r>
            <a:r>
              <a:rPr lang="en-US" sz="5000" dirty="0" err="1"/>
              <a:t>sức</a:t>
            </a:r>
            <a:r>
              <a:rPr lang="en-US" sz="5000" dirty="0"/>
              <a:t> </a:t>
            </a:r>
            <a:r>
              <a:rPr lang="en-US" sz="5000" dirty="0" err="1"/>
              <a:t>khỏe</a:t>
            </a:r>
            <a:r>
              <a:rPr lang="en-US" sz="5000" dirty="0"/>
              <a:t> </a:t>
            </a:r>
            <a:r>
              <a:rPr lang="en-US" sz="5000" dirty="0" err="1"/>
              <a:t>thị</a:t>
            </a:r>
            <a:r>
              <a:rPr lang="en-US" sz="5000" dirty="0"/>
              <a:t> </a:t>
            </a:r>
            <a:r>
              <a:rPr lang="en-US" sz="5000" dirty="0" err="1"/>
              <a:t>lực</a:t>
            </a:r>
            <a:r>
              <a:rPr lang="en-US" sz="5000" dirty="0"/>
              <a:t> </a:t>
            </a:r>
            <a:r>
              <a:rPr lang="en-US" sz="5000" dirty="0" err="1"/>
              <a:t>tham</a:t>
            </a:r>
            <a:r>
              <a:rPr lang="en-US" sz="5000" dirty="0"/>
              <a:t> </a:t>
            </a:r>
            <a:r>
              <a:rPr lang="en-US" sz="5000" dirty="0" err="1"/>
              <a:t>gia</a:t>
            </a:r>
            <a:r>
              <a:rPr lang="en-US" sz="5000" dirty="0"/>
              <a:t> </a:t>
            </a:r>
            <a:r>
              <a:rPr lang="en-US" sz="5000" dirty="0" err="1"/>
              <a:t>nghĩa</a:t>
            </a:r>
            <a:r>
              <a:rPr lang="en-US" sz="5000" dirty="0"/>
              <a:t> </a:t>
            </a:r>
            <a:r>
              <a:rPr lang="en-US" sz="5000" dirty="0" err="1"/>
              <a:t>vụ</a:t>
            </a:r>
            <a:r>
              <a:rPr lang="en-US" sz="5000" dirty="0"/>
              <a:t> </a:t>
            </a:r>
            <a:r>
              <a:rPr lang="en-US" sz="5000" dirty="0" err="1"/>
              <a:t>quân</a:t>
            </a:r>
            <a:r>
              <a:rPr lang="en-US" sz="5000" dirty="0"/>
              <a:t> </a:t>
            </a:r>
            <a:r>
              <a:rPr lang="en-US" sz="5000" dirty="0" err="1"/>
              <a:t>sự</a:t>
            </a:r>
            <a:r>
              <a:rPr lang="en-US" sz="5000" dirty="0"/>
              <a:t>.</a:t>
            </a:r>
            <a:endParaRPr lang="vi-VN" sz="5000" dirty="0"/>
          </a:p>
          <a:p>
            <a:pPr algn="just"/>
            <a:endParaRPr lang="en-US" dirty="0"/>
          </a:p>
          <a:p>
            <a:pPr algn="just"/>
            <a:endParaRPr lang="en-US" dirty="0"/>
          </a:p>
        </p:txBody>
      </p:sp>
    </p:spTree>
    <p:extLst>
      <p:ext uri="{BB962C8B-B14F-4D97-AF65-F5344CB8AC3E}">
        <p14:creationId xmlns:p14="http://schemas.microsoft.com/office/powerpoint/2010/main" val="28356240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TRÌNH ĐỘ VĂN HÓA</a:t>
            </a:r>
            <a:endParaRPr lang="en-US"/>
          </a:p>
        </p:txBody>
      </p:sp>
      <p:sp>
        <p:nvSpPr>
          <p:cNvPr id="3" name="Content Placeholder 2"/>
          <p:cNvSpPr>
            <a:spLocks noGrp="1"/>
          </p:cNvSpPr>
          <p:nvPr>
            <p:ph idx="1"/>
          </p:nvPr>
        </p:nvSpPr>
        <p:spPr/>
        <p:txBody>
          <a:bodyPr/>
          <a:lstStyle/>
          <a:p>
            <a:pPr marL="0" indent="0" algn="just">
              <a:buNone/>
            </a:pPr>
            <a:r>
              <a:rPr lang="en-US" dirty="0"/>
              <a:t>- </a:t>
            </a:r>
            <a:r>
              <a:rPr lang="en-US" dirty="0" err="1"/>
              <a:t>Chỉ</a:t>
            </a:r>
            <a:r>
              <a:rPr lang="en-US" dirty="0"/>
              <a:t> </a:t>
            </a:r>
            <a:r>
              <a:rPr lang="en-US" dirty="0" err="1"/>
              <a:t>gọi</a:t>
            </a:r>
            <a:r>
              <a:rPr lang="en-US" dirty="0"/>
              <a:t> </a:t>
            </a:r>
            <a:r>
              <a:rPr lang="en-US" dirty="0" err="1"/>
              <a:t>nhập</a:t>
            </a:r>
            <a:r>
              <a:rPr lang="en-US" dirty="0"/>
              <a:t> </a:t>
            </a:r>
            <a:r>
              <a:rPr lang="en-US" dirty="0" err="1"/>
              <a:t>ngũ</a:t>
            </a:r>
            <a:r>
              <a:rPr lang="en-US" dirty="0"/>
              <a:t> </a:t>
            </a:r>
            <a:r>
              <a:rPr lang="en-US" dirty="0" err="1"/>
              <a:t>những</a:t>
            </a:r>
            <a:r>
              <a:rPr lang="en-US" dirty="0"/>
              <a:t> </a:t>
            </a:r>
            <a:r>
              <a:rPr lang="en-US" dirty="0" err="1"/>
              <a:t>công</a:t>
            </a:r>
            <a:r>
              <a:rPr lang="en-US" dirty="0"/>
              <a:t> </a:t>
            </a:r>
            <a:r>
              <a:rPr lang="en-US" dirty="0" err="1"/>
              <a:t>dân</a:t>
            </a:r>
            <a:r>
              <a:rPr lang="en-US" dirty="0"/>
              <a:t> </a:t>
            </a:r>
            <a:r>
              <a:rPr lang="en-US" dirty="0" err="1"/>
              <a:t>có</a:t>
            </a:r>
            <a:r>
              <a:rPr lang="en-US" dirty="0"/>
              <a:t> </a:t>
            </a:r>
            <a:r>
              <a:rPr lang="en-US" dirty="0" err="1"/>
              <a:t>trình</a:t>
            </a:r>
            <a:r>
              <a:rPr lang="en-US" dirty="0"/>
              <a:t> </a:t>
            </a:r>
            <a:r>
              <a:rPr lang="en-US" dirty="0" err="1"/>
              <a:t>độ</a:t>
            </a:r>
            <a:r>
              <a:rPr lang="en-US" dirty="0"/>
              <a:t> </a:t>
            </a:r>
            <a:r>
              <a:rPr lang="en-US" dirty="0" err="1"/>
              <a:t>văn</a:t>
            </a:r>
            <a:r>
              <a:rPr lang="en-US" dirty="0"/>
              <a:t> </a:t>
            </a:r>
            <a:r>
              <a:rPr lang="en-US" dirty="0" err="1"/>
              <a:t>hóa</a:t>
            </a:r>
            <a:r>
              <a:rPr lang="en-US" dirty="0"/>
              <a:t> </a:t>
            </a:r>
            <a:r>
              <a:rPr lang="en-US" b="1" dirty="0" err="1">
                <a:solidFill>
                  <a:srgbClr val="FF0000"/>
                </a:solidFill>
              </a:rPr>
              <a:t>từ</a:t>
            </a:r>
            <a:r>
              <a:rPr lang="en-US" b="1" dirty="0">
                <a:solidFill>
                  <a:srgbClr val="FF0000"/>
                </a:solidFill>
              </a:rPr>
              <a:t> </a:t>
            </a:r>
            <a:r>
              <a:rPr lang="en-US" b="1" dirty="0" err="1" smtClean="0">
                <a:solidFill>
                  <a:srgbClr val="FF0000"/>
                </a:solidFill>
              </a:rPr>
              <a:t>lớp</a:t>
            </a:r>
            <a:r>
              <a:rPr lang="en-US" b="1" dirty="0" smtClean="0">
                <a:solidFill>
                  <a:srgbClr val="FF0000"/>
                </a:solidFill>
              </a:rPr>
              <a:t> </a:t>
            </a:r>
            <a:r>
              <a:rPr lang="en-US" b="1" dirty="0">
                <a:solidFill>
                  <a:srgbClr val="FF0000"/>
                </a:solidFill>
              </a:rPr>
              <a:t>8 </a:t>
            </a:r>
            <a:r>
              <a:rPr lang="en-US" b="1" dirty="0" err="1">
                <a:solidFill>
                  <a:srgbClr val="FF0000"/>
                </a:solidFill>
              </a:rPr>
              <a:t>trở</a:t>
            </a:r>
            <a:r>
              <a:rPr lang="en-US" b="1" dirty="0">
                <a:solidFill>
                  <a:srgbClr val="FF0000"/>
                </a:solidFill>
              </a:rPr>
              <a:t> </a:t>
            </a:r>
            <a:r>
              <a:rPr lang="en-US" b="1" dirty="0" err="1">
                <a:solidFill>
                  <a:srgbClr val="FF0000"/>
                </a:solidFill>
              </a:rPr>
              <a:t>lên</a:t>
            </a:r>
            <a:r>
              <a:rPr lang="en-US" dirty="0"/>
              <a:t>. </a:t>
            </a:r>
            <a:r>
              <a:rPr lang="en-US" dirty="0" err="1"/>
              <a:t>Riêng</a:t>
            </a:r>
            <a:r>
              <a:rPr lang="en-US" dirty="0"/>
              <a:t> </a:t>
            </a:r>
            <a:r>
              <a:rPr lang="en-US" dirty="0" err="1"/>
              <a:t>những</a:t>
            </a:r>
            <a:r>
              <a:rPr lang="en-US" dirty="0"/>
              <a:t> </a:t>
            </a:r>
            <a:r>
              <a:rPr lang="en-US" dirty="0" err="1"/>
              <a:t>địa</a:t>
            </a:r>
            <a:r>
              <a:rPr lang="en-US" dirty="0"/>
              <a:t> </a:t>
            </a:r>
            <a:r>
              <a:rPr lang="en-US" dirty="0" err="1"/>
              <a:t>phương</a:t>
            </a:r>
            <a:r>
              <a:rPr lang="en-US" dirty="0"/>
              <a:t> </a:t>
            </a:r>
            <a:r>
              <a:rPr lang="en-US" dirty="0" err="1"/>
              <a:t>khó</a:t>
            </a:r>
            <a:r>
              <a:rPr lang="en-US" dirty="0"/>
              <a:t> </a:t>
            </a:r>
            <a:r>
              <a:rPr lang="en-US" dirty="0" err="1"/>
              <a:t>đảm</a:t>
            </a:r>
            <a:r>
              <a:rPr lang="en-US" dirty="0"/>
              <a:t> </a:t>
            </a:r>
            <a:r>
              <a:rPr lang="en-US" dirty="0" err="1"/>
              <a:t>bảo</a:t>
            </a:r>
            <a:r>
              <a:rPr lang="en-US" dirty="0"/>
              <a:t> </a:t>
            </a:r>
            <a:r>
              <a:rPr lang="en-US" dirty="0" err="1"/>
              <a:t>đủ</a:t>
            </a:r>
            <a:r>
              <a:rPr lang="en-US" dirty="0"/>
              <a:t> </a:t>
            </a:r>
            <a:r>
              <a:rPr lang="en-US" dirty="0" err="1"/>
              <a:t>chỉ</a:t>
            </a:r>
            <a:r>
              <a:rPr lang="en-US" dirty="0"/>
              <a:t> </a:t>
            </a:r>
            <a:r>
              <a:rPr lang="en-US" dirty="0" err="1"/>
              <a:t>tiêu</a:t>
            </a:r>
            <a:r>
              <a:rPr lang="en-US" dirty="0"/>
              <a:t> </a:t>
            </a:r>
            <a:r>
              <a:rPr lang="en-US" dirty="0" err="1"/>
              <a:t>giao</a:t>
            </a:r>
            <a:r>
              <a:rPr lang="en-US" dirty="0"/>
              <a:t> </a:t>
            </a:r>
            <a:r>
              <a:rPr lang="en-US" dirty="0" err="1"/>
              <a:t>quân</a:t>
            </a:r>
            <a:r>
              <a:rPr lang="en-US" dirty="0"/>
              <a:t> </a:t>
            </a:r>
            <a:r>
              <a:rPr lang="en-US" dirty="0" err="1"/>
              <a:t>thì</a:t>
            </a:r>
            <a:r>
              <a:rPr lang="en-US" dirty="0"/>
              <a:t> </a:t>
            </a:r>
            <a:r>
              <a:rPr lang="en-US" dirty="0" err="1"/>
              <a:t>được</a:t>
            </a:r>
            <a:r>
              <a:rPr lang="en-US" dirty="0"/>
              <a:t> </a:t>
            </a:r>
            <a:r>
              <a:rPr lang="en-US" dirty="0" err="1"/>
              <a:t>tuyển</a:t>
            </a:r>
            <a:r>
              <a:rPr lang="en-US" dirty="0"/>
              <a:t> </a:t>
            </a:r>
            <a:r>
              <a:rPr lang="en-US" dirty="0" err="1"/>
              <a:t>chọn</a:t>
            </a:r>
            <a:r>
              <a:rPr lang="en-US" dirty="0"/>
              <a:t> </a:t>
            </a:r>
            <a:r>
              <a:rPr lang="en-US" dirty="0" err="1"/>
              <a:t>công</a:t>
            </a:r>
            <a:r>
              <a:rPr lang="en-US" dirty="0"/>
              <a:t> </a:t>
            </a:r>
            <a:r>
              <a:rPr lang="en-US" dirty="0" err="1"/>
              <a:t>dân</a:t>
            </a:r>
            <a:r>
              <a:rPr lang="en-US" dirty="0"/>
              <a:t> </a:t>
            </a:r>
            <a:r>
              <a:rPr lang="en-US" b="1" dirty="0" err="1">
                <a:solidFill>
                  <a:srgbClr val="FF0000"/>
                </a:solidFill>
              </a:rPr>
              <a:t>trình</a:t>
            </a:r>
            <a:r>
              <a:rPr lang="en-US" b="1" dirty="0">
                <a:solidFill>
                  <a:srgbClr val="FF0000"/>
                </a:solidFill>
              </a:rPr>
              <a:t> </a:t>
            </a:r>
            <a:r>
              <a:rPr lang="en-US" b="1" dirty="0" err="1">
                <a:solidFill>
                  <a:srgbClr val="FF0000"/>
                </a:solidFill>
              </a:rPr>
              <a:t>độ</a:t>
            </a:r>
            <a:r>
              <a:rPr lang="en-US" b="1" dirty="0">
                <a:solidFill>
                  <a:srgbClr val="FF0000"/>
                </a:solidFill>
              </a:rPr>
              <a:t> </a:t>
            </a:r>
            <a:r>
              <a:rPr lang="en-US" b="1" dirty="0" err="1">
                <a:solidFill>
                  <a:srgbClr val="FF0000"/>
                </a:solidFill>
              </a:rPr>
              <a:t>lớp</a:t>
            </a:r>
            <a:r>
              <a:rPr lang="en-US" b="1" dirty="0">
                <a:solidFill>
                  <a:srgbClr val="FF0000"/>
                </a:solidFill>
              </a:rPr>
              <a:t> 7</a:t>
            </a:r>
            <a:r>
              <a:rPr lang="en-US" dirty="0">
                <a:solidFill>
                  <a:srgbClr val="FF0000"/>
                </a:solidFill>
              </a:rPr>
              <a:t>.</a:t>
            </a:r>
          </a:p>
          <a:p>
            <a:pPr marL="0" indent="0" algn="just">
              <a:buNone/>
            </a:pPr>
            <a:r>
              <a:rPr lang="en-US" dirty="0"/>
              <a:t>- </a:t>
            </a:r>
            <a:r>
              <a:rPr lang="en-US" dirty="0" err="1"/>
              <a:t>Tiêu</a:t>
            </a:r>
            <a:r>
              <a:rPr lang="en-US" dirty="0"/>
              <a:t> </a:t>
            </a:r>
            <a:r>
              <a:rPr lang="en-US" dirty="0" err="1"/>
              <a:t>chuẩn</a:t>
            </a:r>
            <a:r>
              <a:rPr lang="en-US" dirty="0"/>
              <a:t> </a:t>
            </a:r>
            <a:r>
              <a:rPr lang="en-US" dirty="0" err="1"/>
              <a:t>công</a:t>
            </a:r>
            <a:r>
              <a:rPr lang="en-US" dirty="0"/>
              <a:t> </a:t>
            </a:r>
            <a:r>
              <a:rPr lang="en-US" dirty="0" err="1"/>
              <a:t>dân</a:t>
            </a:r>
            <a:r>
              <a:rPr lang="en-US" dirty="0"/>
              <a:t> </a:t>
            </a:r>
            <a:r>
              <a:rPr lang="en-US" dirty="0" err="1"/>
              <a:t>được</a:t>
            </a:r>
            <a:r>
              <a:rPr lang="en-US" dirty="0"/>
              <a:t> </a:t>
            </a:r>
            <a:r>
              <a:rPr lang="en-US" dirty="0" err="1"/>
              <a:t>gọi</a:t>
            </a:r>
            <a:r>
              <a:rPr lang="en-US" dirty="0"/>
              <a:t> </a:t>
            </a:r>
            <a:r>
              <a:rPr lang="en-US" dirty="0" err="1"/>
              <a:t>thực</a:t>
            </a:r>
            <a:r>
              <a:rPr lang="en-US" dirty="0"/>
              <a:t> </a:t>
            </a:r>
            <a:r>
              <a:rPr lang="en-US" dirty="0" err="1"/>
              <a:t>hiện</a:t>
            </a:r>
            <a:r>
              <a:rPr lang="en-US" dirty="0"/>
              <a:t> </a:t>
            </a:r>
            <a:r>
              <a:rPr lang="en-US" dirty="0" err="1"/>
              <a:t>nghĩa</a:t>
            </a:r>
            <a:r>
              <a:rPr lang="en-US" dirty="0"/>
              <a:t> </a:t>
            </a:r>
            <a:r>
              <a:rPr lang="en-US" dirty="0" err="1"/>
              <a:t>vụ</a:t>
            </a:r>
            <a:r>
              <a:rPr lang="en-US" dirty="0"/>
              <a:t> </a:t>
            </a:r>
            <a:r>
              <a:rPr lang="en-US" dirty="0" err="1"/>
              <a:t>tham</a:t>
            </a:r>
            <a:r>
              <a:rPr lang="en-US" dirty="0"/>
              <a:t> </a:t>
            </a:r>
            <a:r>
              <a:rPr lang="en-US" dirty="0" err="1"/>
              <a:t>gia</a:t>
            </a:r>
            <a:r>
              <a:rPr lang="en-US" dirty="0"/>
              <a:t> </a:t>
            </a:r>
            <a:r>
              <a:rPr lang="en-US" dirty="0" err="1"/>
              <a:t>Công</a:t>
            </a:r>
            <a:r>
              <a:rPr lang="en-US" dirty="0"/>
              <a:t> an </a:t>
            </a:r>
            <a:r>
              <a:rPr lang="en-US" dirty="0" err="1"/>
              <a:t>nhân</a:t>
            </a:r>
            <a:r>
              <a:rPr lang="en-US" dirty="0"/>
              <a:t> </a:t>
            </a:r>
            <a:r>
              <a:rPr lang="en-US" dirty="0" err="1"/>
              <a:t>dân</a:t>
            </a:r>
            <a:r>
              <a:rPr lang="en-US" dirty="0"/>
              <a:t> </a:t>
            </a:r>
            <a:r>
              <a:rPr lang="en-US" dirty="0" err="1"/>
              <a:t>theo</a:t>
            </a:r>
            <a:r>
              <a:rPr lang="en-US" dirty="0"/>
              <a:t> </a:t>
            </a:r>
            <a:r>
              <a:rPr lang="en-US" dirty="0" err="1"/>
              <a:t>quy</a:t>
            </a:r>
            <a:r>
              <a:rPr lang="en-US" dirty="0"/>
              <a:t> </a:t>
            </a:r>
            <a:r>
              <a:rPr lang="en-US" dirty="0" err="1"/>
              <a:t>định</a:t>
            </a:r>
            <a:r>
              <a:rPr lang="en-US" dirty="0"/>
              <a:t> </a:t>
            </a:r>
            <a:r>
              <a:rPr lang="en-US" dirty="0" err="1"/>
              <a:t>tại</a:t>
            </a:r>
            <a:r>
              <a:rPr lang="en-US" dirty="0"/>
              <a:t> </a:t>
            </a:r>
            <a:r>
              <a:rPr lang="en-US" dirty="0" err="1"/>
              <a:t>Điều</a:t>
            </a:r>
            <a:r>
              <a:rPr lang="en-US" dirty="0"/>
              <a:t> 7 </a:t>
            </a:r>
            <a:r>
              <a:rPr lang="en-US" dirty="0" err="1"/>
              <a:t>của</a:t>
            </a:r>
            <a:r>
              <a:rPr lang="en-US" dirty="0"/>
              <a:t> </a:t>
            </a:r>
            <a:r>
              <a:rPr lang="en-US" dirty="0" err="1"/>
              <a:t>Luật</a:t>
            </a:r>
            <a:r>
              <a:rPr lang="en-US" dirty="0"/>
              <a:t> </a:t>
            </a:r>
            <a:r>
              <a:rPr lang="en-US" dirty="0" err="1"/>
              <a:t>Công</a:t>
            </a:r>
            <a:r>
              <a:rPr lang="en-US" dirty="0"/>
              <a:t> an </a:t>
            </a:r>
            <a:r>
              <a:rPr lang="en-US" dirty="0" err="1"/>
              <a:t>nhân</a:t>
            </a:r>
            <a:r>
              <a:rPr lang="en-US" dirty="0"/>
              <a:t> </a:t>
            </a:r>
            <a:r>
              <a:rPr lang="en-US" dirty="0" err="1"/>
              <a:t>dân</a:t>
            </a:r>
            <a:r>
              <a:rPr lang="en-US" dirty="0"/>
              <a:t>.</a:t>
            </a:r>
          </a:p>
        </p:txBody>
      </p:sp>
    </p:spTree>
    <p:extLst>
      <p:ext uri="{BB962C8B-B14F-4D97-AF65-F5344CB8AC3E}">
        <p14:creationId xmlns:p14="http://schemas.microsoft.com/office/powerpoint/2010/main" val="31506575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a:t>THỜI HẠN THỰC HIỆN NGHĨA VỤ QUÂN SỰ</a:t>
            </a:r>
            <a:endParaRPr lang="en-US" sz="3600"/>
          </a:p>
        </p:txBody>
      </p:sp>
      <p:sp>
        <p:nvSpPr>
          <p:cNvPr id="3" name="Content Placeholder 2"/>
          <p:cNvSpPr>
            <a:spLocks noGrp="1"/>
          </p:cNvSpPr>
          <p:nvPr>
            <p:ph idx="1"/>
          </p:nvPr>
        </p:nvSpPr>
        <p:spPr/>
        <p:txBody>
          <a:bodyPr>
            <a:normAutofit/>
          </a:bodyPr>
          <a:lstStyle/>
          <a:p>
            <a:pPr marL="0" indent="0" algn="just">
              <a:buNone/>
            </a:pPr>
            <a:r>
              <a:rPr lang="en-US"/>
              <a:t>Thời hạn phục vụ tại ngũ trong thời bình của hạ sĩ quan, binh sĩ là </a:t>
            </a:r>
            <a:r>
              <a:rPr lang="en-US" i="1">
                <a:solidFill>
                  <a:srgbClr val="FF0000"/>
                </a:solidFill>
              </a:rPr>
              <a:t>24 tháng</a:t>
            </a:r>
            <a:r>
              <a:rPr lang="en-US"/>
              <a:t>. Trong trường hợp cần bảo đảm nhiệm vụ sẵn sàng chiến đấu hoặc thực hiện nhiệm vụ phòng, chống thiên tai, dịch bệnh, cứu hộ, cứu nạn thì thời hạn nêu trên có thể được kéo dài thêm tối đa </a:t>
            </a:r>
            <a:r>
              <a:rPr lang="en-US">
                <a:solidFill>
                  <a:srgbClr val="FF0000"/>
                </a:solidFill>
              </a:rPr>
              <a:t>06 tháng</a:t>
            </a:r>
            <a:r>
              <a:rPr lang="en-US"/>
              <a:t>.</a:t>
            </a:r>
          </a:p>
          <a:p>
            <a:pPr marL="0" indent="0" algn="just">
              <a:buNone/>
            </a:pPr>
            <a:endParaRPr lang="en-US"/>
          </a:p>
          <a:p>
            <a:pPr marL="0" indent="0" algn="just">
              <a:buNone/>
            </a:pPr>
            <a:endParaRPr lang="en-US"/>
          </a:p>
          <a:p>
            <a:pPr marL="0" indent="0" algn="just">
              <a:buNone/>
            </a:pPr>
            <a:endParaRPr lang="en-US"/>
          </a:p>
        </p:txBody>
      </p:sp>
    </p:spTree>
    <p:extLst>
      <p:ext uri="{BB962C8B-B14F-4D97-AF65-F5344CB8AC3E}">
        <p14:creationId xmlns:p14="http://schemas.microsoft.com/office/powerpoint/2010/main" val="23048192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THỜI HẠN THỰC HIỆN NGHĨA VỤ QUÂN SỰ</a:t>
            </a:r>
            <a:endParaRPr lang="en-US" sz="3600" dirty="0"/>
          </a:p>
        </p:txBody>
      </p:sp>
      <p:sp>
        <p:nvSpPr>
          <p:cNvPr id="3" name="Content Placeholder 2"/>
          <p:cNvSpPr>
            <a:spLocks noGrp="1"/>
          </p:cNvSpPr>
          <p:nvPr>
            <p:ph idx="1"/>
          </p:nvPr>
        </p:nvSpPr>
        <p:spPr/>
        <p:txBody>
          <a:bodyPr>
            <a:normAutofit/>
          </a:bodyPr>
          <a:lstStyle/>
          <a:p>
            <a:pPr marL="0" indent="0" algn="just">
              <a:buNone/>
            </a:pPr>
            <a:endParaRPr lang="en-US" dirty="0"/>
          </a:p>
          <a:p>
            <a:pPr marL="0" indent="0" algn="just">
              <a:buNone/>
            </a:pPr>
            <a:r>
              <a:rPr lang="en-US" dirty="0" err="1"/>
              <a:t>Thời</a:t>
            </a:r>
            <a:r>
              <a:rPr lang="en-US" dirty="0"/>
              <a:t> </a:t>
            </a:r>
            <a:r>
              <a:rPr lang="en-US" dirty="0" err="1"/>
              <a:t>gian</a:t>
            </a:r>
            <a:r>
              <a:rPr lang="en-US" dirty="0"/>
              <a:t> </a:t>
            </a:r>
            <a:r>
              <a:rPr lang="en-US" dirty="0" err="1"/>
              <a:t>phục</a:t>
            </a:r>
            <a:r>
              <a:rPr lang="en-US" dirty="0"/>
              <a:t> </a:t>
            </a:r>
            <a:r>
              <a:rPr lang="en-US" dirty="0" err="1"/>
              <a:t>vụ</a:t>
            </a:r>
            <a:r>
              <a:rPr lang="en-US" dirty="0"/>
              <a:t> </a:t>
            </a:r>
            <a:r>
              <a:rPr lang="en-US" dirty="0" err="1"/>
              <a:t>tại</a:t>
            </a:r>
            <a:r>
              <a:rPr lang="en-US" dirty="0"/>
              <a:t> </a:t>
            </a:r>
            <a:r>
              <a:rPr lang="en-US" dirty="0" err="1"/>
              <a:t>ngũ</a:t>
            </a:r>
            <a:r>
              <a:rPr lang="en-US" dirty="0"/>
              <a:t> </a:t>
            </a:r>
            <a:r>
              <a:rPr lang="en-US" dirty="0" err="1"/>
              <a:t>được</a:t>
            </a:r>
            <a:r>
              <a:rPr lang="en-US" dirty="0"/>
              <a:t> </a:t>
            </a:r>
            <a:r>
              <a:rPr lang="en-US" dirty="0" err="1"/>
              <a:t>tính</a:t>
            </a:r>
            <a:r>
              <a:rPr lang="en-US" dirty="0"/>
              <a:t> </a:t>
            </a:r>
            <a:r>
              <a:rPr lang="en-US" dirty="0" err="1">
                <a:solidFill>
                  <a:srgbClr val="FF0000"/>
                </a:solidFill>
              </a:rPr>
              <a:t>từ</a:t>
            </a:r>
            <a:r>
              <a:rPr lang="en-US" dirty="0">
                <a:solidFill>
                  <a:srgbClr val="FF0000"/>
                </a:solidFill>
              </a:rPr>
              <a:t> </a:t>
            </a:r>
            <a:r>
              <a:rPr lang="en-US" dirty="0" err="1">
                <a:solidFill>
                  <a:srgbClr val="FF0000"/>
                </a:solidFill>
              </a:rPr>
              <a:t>ngày</a:t>
            </a:r>
            <a:r>
              <a:rPr lang="en-US" dirty="0">
                <a:solidFill>
                  <a:srgbClr val="FF0000"/>
                </a:solidFill>
              </a:rPr>
              <a:t> </a:t>
            </a:r>
            <a:r>
              <a:rPr lang="en-US" dirty="0" err="1">
                <a:solidFill>
                  <a:srgbClr val="FF0000"/>
                </a:solidFill>
              </a:rPr>
              <a:t>giao</a:t>
            </a:r>
            <a:r>
              <a:rPr lang="en-US" dirty="0">
                <a:solidFill>
                  <a:srgbClr val="FF0000"/>
                </a:solidFill>
              </a:rPr>
              <a:t>, </a:t>
            </a:r>
            <a:r>
              <a:rPr lang="en-US" dirty="0" err="1">
                <a:solidFill>
                  <a:srgbClr val="FF0000"/>
                </a:solidFill>
              </a:rPr>
              <a:t>nhận</a:t>
            </a:r>
            <a:r>
              <a:rPr lang="en-US" dirty="0">
                <a:solidFill>
                  <a:srgbClr val="FF0000"/>
                </a:solidFill>
              </a:rPr>
              <a:t> </a:t>
            </a:r>
            <a:r>
              <a:rPr lang="en-US" dirty="0" err="1">
                <a:solidFill>
                  <a:srgbClr val="FF0000"/>
                </a:solidFill>
              </a:rPr>
              <a:t>quân</a:t>
            </a:r>
            <a:r>
              <a:rPr lang="en-US" dirty="0">
                <a:solidFill>
                  <a:srgbClr val="FF0000"/>
                </a:solidFill>
              </a:rPr>
              <a:t> </a:t>
            </a:r>
            <a:r>
              <a:rPr lang="en-US" dirty="0" err="1">
                <a:solidFill>
                  <a:srgbClr val="FF0000"/>
                </a:solidFill>
              </a:rPr>
              <a:t>đến</a:t>
            </a:r>
            <a:r>
              <a:rPr lang="en-US" dirty="0">
                <a:solidFill>
                  <a:srgbClr val="FF0000"/>
                </a:solidFill>
              </a:rPr>
              <a:t> </a:t>
            </a:r>
            <a:r>
              <a:rPr lang="en-US" dirty="0" err="1">
                <a:solidFill>
                  <a:srgbClr val="FF0000"/>
                </a:solidFill>
              </a:rPr>
              <a:t>ngày</a:t>
            </a:r>
            <a:r>
              <a:rPr lang="en-US" dirty="0">
                <a:solidFill>
                  <a:srgbClr val="FF0000"/>
                </a:solidFill>
              </a:rPr>
              <a:t> </a:t>
            </a:r>
            <a:r>
              <a:rPr lang="en-US" dirty="0" err="1">
                <a:solidFill>
                  <a:srgbClr val="FF0000"/>
                </a:solidFill>
              </a:rPr>
              <a:t>được</a:t>
            </a:r>
            <a:r>
              <a:rPr lang="en-US" dirty="0">
                <a:solidFill>
                  <a:srgbClr val="FF0000"/>
                </a:solidFill>
              </a:rPr>
              <a:t> </a:t>
            </a:r>
            <a:r>
              <a:rPr lang="en-US" dirty="0" err="1">
                <a:solidFill>
                  <a:srgbClr val="FF0000"/>
                </a:solidFill>
              </a:rPr>
              <a:t>cấp</a:t>
            </a:r>
            <a:r>
              <a:rPr lang="en-US" dirty="0">
                <a:solidFill>
                  <a:srgbClr val="FF0000"/>
                </a:solidFill>
              </a:rPr>
              <a:t> </a:t>
            </a:r>
            <a:r>
              <a:rPr lang="en-US" dirty="0" err="1">
                <a:solidFill>
                  <a:srgbClr val="FF0000"/>
                </a:solidFill>
              </a:rPr>
              <a:t>có</a:t>
            </a:r>
            <a:r>
              <a:rPr lang="en-US" dirty="0">
                <a:solidFill>
                  <a:srgbClr val="FF0000"/>
                </a:solidFill>
              </a:rPr>
              <a:t> </a:t>
            </a:r>
            <a:r>
              <a:rPr lang="en-US" dirty="0" err="1">
                <a:solidFill>
                  <a:srgbClr val="FF0000"/>
                </a:solidFill>
              </a:rPr>
              <a:t>thẩm</a:t>
            </a:r>
            <a:r>
              <a:rPr lang="en-US" dirty="0">
                <a:solidFill>
                  <a:srgbClr val="FF0000"/>
                </a:solidFill>
              </a:rPr>
              <a:t> </a:t>
            </a:r>
            <a:r>
              <a:rPr lang="en-US" dirty="0" err="1">
                <a:solidFill>
                  <a:srgbClr val="FF0000"/>
                </a:solidFill>
              </a:rPr>
              <a:t>quyền</a:t>
            </a:r>
            <a:r>
              <a:rPr lang="en-US" dirty="0">
                <a:solidFill>
                  <a:srgbClr val="FF0000"/>
                </a:solidFill>
              </a:rPr>
              <a:t> </a:t>
            </a:r>
            <a:r>
              <a:rPr lang="en-US" dirty="0" err="1">
                <a:solidFill>
                  <a:srgbClr val="FF0000"/>
                </a:solidFill>
              </a:rPr>
              <a:t>quyết</a:t>
            </a:r>
            <a:r>
              <a:rPr lang="en-US" dirty="0">
                <a:solidFill>
                  <a:srgbClr val="FF0000"/>
                </a:solidFill>
              </a:rPr>
              <a:t> </a:t>
            </a:r>
            <a:r>
              <a:rPr lang="en-US" dirty="0" err="1">
                <a:solidFill>
                  <a:srgbClr val="FF0000"/>
                </a:solidFill>
              </a:rPr>
              <a:t>định</a:t>
            </a:r>
            <a:r>
              <a:rPr lang="en-US" dirty="0">
                <a:solidFill>
                  <a:srgbClr val="FF0000"/>
                </a:solidFill>
              </a:rPr>
              <a:t> </a:t>
            </a:r>
            <a:r>
              <a:rPr lang="en-US" dirty="0" err="1">
                <a:solidFill>
                  <a:srgbClr val="FF0000"/>
                </a:solidFill>
              </a:rPr>
              <a:t>xuất</a:t>
            </a:r>
            <a:r>
              <a:rPr lang="en-US" dirty="0">
                <a:solidFill>
                  <a:srgbClr val="FF0000"/>
                </a:solidFill>
              </a:rPr>
              <a:t> </a:t>
            </a:r>
            <a:r>
              <a:rPr lang="en-US" dirty="0" err="1">
                <a:solidFill>
                  <a:srgbClr val="FF0000"/>
                </a:solidFill>
              </a:rPr>
              <a:t>ngũ</a:t>
            </a:r>
            <a:r>
              <a:rPr lang="en-US" dirty="0"/>
              <a:t>. </a:t>
            </a:r>
            <a:r>
              <a:rPr lang="en-US" dirty="0" err="1"/>
              <a:t>Thời</a:t>
            </a:r>
            <a:r>
              <a:rPr lang="en-US" dirty="0"/>
              <a:t> </a:t>
            </a:r>
            <a:r>
              <a:rPr lang="en-US" dirty="0" err="1"/>
              <a:t>gian</a:t>
            </a:r>
            <a:r>
              <a:rPr lang="en-US" dirty="0"/>
              <a:t> </a:t>
            </a:r>
            <a:r>
              <a:rPr lang="en-US" dirty="0" err="1"/>
              <a:t>đào</a:t>
            </a:r>
            <a:r>
              <a:rPr lang="en-US" dirty="0"/>
              <a:t> </a:t>
            </a:r>
            <a:r>
              <a:rPr lang="en-US" dirty="0" err="1"/>
              <a:t>ngũ</a:t>
            </a:r>
            <a:r>
              <a:rPr lang="en-US" dirty="0"/>
              <a:t>, </a:t>
            </a:r>
            <a:r>
              <a:rPr lang="en-US" dirty="0" err="1"/>
              <a:t>thời</a:t>
            </a:r>
            <a:r>
              <a:rPr lang="en-US" dirty="0"/>
              <a:t> </a:t>
            </a:r>
            <a:r>
              <a:rPr lang="en-US" dirty="0" err="1"/>
              <a:t>gian</a:t>
            </a:r>
            <a:r>
              <a:rPr lang="en-US" dirty="0"/>
              <a:t> </a:t>
            </a:r>
            <a:r>
              <a:rPr lang="en-US" dirty="0" err="1"/>
              <a:t>chấp</a:t>
            </a:r>
            <a:r>
              <a:rPr lang="en-US" dirty="0"/>
              <a:t> </a:t>
            </a:r>
            <a:r>
              <a:rPr lang="en-US" dirty="0" err="1"/>
              <a:t>hành</a:t>
            </a:r>
            <a:r>
              <a:rPr lang="en-US" dirty="0"/>
              <a:t> </a:t>
            </a:r>
            <a:r>
              <a:rPr lang="en-US" dirty="0" err="1"/>
              <a:t>hình</a:t>
            </a:r>
            <a:r>
              <a:rPr lang="en-US" dirty="0"/>
              <a:t> </a:t>
            </a:r>
            <a:r>
              <a:rPr lang="en-US" dirty="0" err="1"/>
              <a:t>phạt</a:t>
            </a:r>
            <a:r>
              <a:rPr lang="en-US" dirty="0"/>
              <a:t> </a:t>
            </a:r>
            <a:r>
              <a:rPr lang="en-US" dirty="0" err="1"/>
              <a:t>tù</a:t>
            </a:r>
            <a:r>
              <a:rPr lang="en-US" dirty="0"/>
              <a:t> </a:t>
            </a:r>
            <a:r>
              <a:rPr lang="en-US" dirty="0" err="1"/>
              <a:t>tại</a:t>
            </a:r>
            <a:r>
              <a:rPr lang="en-US" dirty="0"/>
              <a:t> </a:t>
            </a:r>
            <a:r>
              <a:rPr lang="en-US" dirty="0" err="1"/>
              <a:t>trại</a:t>
            </a:r>
            <a:r>
              <a:rPr lang="en-US" dirty="0"/>
              <a:t> </a:t>
            </a:r>
            <a:r>
              <a:rPr lang="en-US" dirty="0" err="1"/>
              <a:t>giam</a:t>
            </a:r>
            <a:r>
              <a:rPr lang="en-US" dirty="0"/>
              <a:t> </a:t>
            </a:r>
            <a:r>
              <a:rPr lang="en-US" dirty="0" err="1"/>
              <a:t>không</a:t>
            </a:r>
            <a:r>
              <a:rPr lang="en-US" dirty="0"/>
              <a:t> </a:t>
            </a:r>
            <a:r>
              <a:rPr lang="en-US" dirty="0" err="1"/>
              <a:t>được</a:t>
            </a:r>
            <a:r>
              <a:rPr lang="en-US" dirty="0"/>
              <a:t> </a:t>
            </a:r>
            <a:r>
              <a:rPr lang="en-US" dirty="0" err="1"/>
              <a:t>tính</a:t>
            </a:r>
            <a:r>
              <a:rPr lang="en-US" dirty="0"/>
              <a:t> </a:t>
            </a:r>
            <a:r>
              <a:rPr lang="en-US" dirty="0" err="1"/>
              <a:t>vào</a:t>
            </a:r>
            <a:r>
              <a:rPr lang="en-US" dirty="0"/>
              <a:t> </a:t>
            </a:r>
            <a:r>
              <a:rPr lang="en-US" dirty="0" err="1"/>
              <a:t>thời</a:t>
            </a:r>
            <a:r>
              <a:rPr lang="en-US" dirty="0"/>
              <a:t> </a:t>
            </a:r>
            <a:r>
              <a:rPr lang="en-US" dirty="0" err="1"/>
              <a:t>gian</a:t>
            </a:r>
            <a:r>
              <a:rPr lang="en-US" dirty="0"/>
              <a:t> </a:t>
            </a:r>
            <a:r>
              <a:rPr lang="en-US" dirty="0" err="1"/>
              <a:t>phục</a:t>
            </a:r>
            <a:r>
              <a:rPr lang="en-US" dirty="0"/>
              <a:t> </a:t>
            </a:r>
            <a:r>
              <a:rPr lang="en-US" dirty="0" err="1"/>
              <a:t>vụ</a:t>
            </a:r>
            <a:r>
              <a:rPr lang="en-US" dirty="0"/>
              <a:t> </a:t>
            </a:r>
            <a:r>
              <a:rPr lang="en-US" dirty="0" err="1"/>
              <a:t>tại</a:t>
            </a:r>
            <a:r>
              <a:rPr lang="en-US" dirty="0"/>
              <a:t> </a:t>
            </a:r>
            <a:r>
              <a:rPr lang="en-US" dirty="0" err="1"/>
              <a:t>ngũ</a:t>
            </a:r>
            <a:r>
              <a:rPr lang="en-US" dirty="0"/>
              <a:t>.</a:t>
            </a:r>
          </a:p>
          <a:p>
            <a:pPr marL="0" indent="0" algn="just">
              <a:buNone/>
            </a:pPr>
            <a:endParaRPr lang="en-US" dirty="0"/>
          </a:p>
          <a:p>
            <a:pPr marL="0" indent="0" algn="just">
              <a:buNone/>
            </a:pPr>
            <a:endParaRPr lang="en-US" dirty="0"/>
          </a:p>
        </p:txBody>
      </p:sp>
    </p:spTree>
    <p:extLst>
      <p:ext uri="{BB962C8B-B14F-4D97-AF65-F5344CB8AC3E}">
        <p14:creationId xmlns:p14="http://schemas.microsoft.com/office/powerpoint/2010/main" val="42603621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a:bodyPr>
          <a:lstStyle/>
          <a:p>
            <a:r>
              <a:rPr lang="en-US" sz="2400" b="1"/>
              <a:t>CÁC TRƯỜNG HỢP ĐƯỢC MIỄN, HOÃN NGHĨA VỤ QUÂN SỰ</a:t>
            </a:r>
            <a:endParaRPr lang="en-US" sz="2400"/>
          </a:p>
        </p:txBody>
      </p:sp>
      <p:pic>
        <p:nvPicPr>
          <p:cNvPr id="4" name="Content Placeholder 3"/>
          <p:cNvPicPr>
            <a:picLocks noGrp="1" noChangeAspect="1"/>
          </p:cNvPicPr>
          <p:nvPr>
            <p:ph idx="1"/>
          </p:nvPr>
        </p:nvPicPr>
        <p:blipFill>
          <a:blip r:embed="rId2"/>
          <a:stretch>
            <a:fillRect/>
          </a:stretch>
        </p:blipFill>
        <p:spPr>
          <a:xfrm>
            <a:off x="622514" y="760573"/>
            <a:ext cx="7988086" cy="5900417"/>
          </a:xfrm>
          <a:prstGeom prst="rect">
            <a:avLst/>
          </a:prstGeom>
        </p:spPr>
      </p:pic>
    </p:spTree>
    <p:extLst>
      <p:ext uri="{BB962C8B-B14F-4D97-AF65-F5344CB8AC3E}">
        <p14:creationId xmlns:p14="http://schemas.microsoft.com/office/powerpoint/2010/main" val="919411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6764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vi-VN" sz="2800" b="1" dirty="0"/>
              <a:t>Theo Điều 41 </a:t>
            </a:r>
            <a:r>
              <a:rPr lang="vi-VN" sz="2800" b="1" dirty="0">
                <a:solidFill>
                  <a:srgbClr val="FFFF00"/>
                </a:solidFill>
                <a:hlinkClick r:id="rId2"/>
              </a:rPr>
              <a:t>Luật Nghĩa vụ quân sự 2015</a:t>
            </a:r>
            <a:r>
              <a:rPr lang="vi-VN" sz="2800" b="1" dirty="0"/>
              <a:t> (bổ sung tại điểm </a:t>
            </a:r>
            <a:r>
              <a:rPr lang="en-US" sz="2800" b="1" dirty="0" smtClean="0"/>
              <a:t>C</a:t>
            </a:r>
            <a:r>
              <a:rPr lang="vi-VN" sz="2800" b="1" dirty="0" smtClean="0"/>
              <a:t> </a:t>
            </a:r>
            <a:r>
              <a:rPr lang="vi-VN" sz="2800" b="1" dirty="0"/>
              <a:t>khoản 1 Điều </a:t>
            </a:r>
            <a:r>
              <a:rPr lang="en-US" sz="2800" b="1" dirty="0" smtClean="0"/>
              <a:t>49</a:t>
            </a:r>
            <a:r>
              <a:rPr lang="vi-VN" sz="2800" b="1" dirty="0"/>
              <a:t> </a:t>
            </a:r>
            <a:r>
              <a:rPr lang="vi-VN" sz="2800" b="1" dirty="0">
                <a:hlinkClick r:id="rId3"/>
              </a:rPr>
              <a:t>Luật Dân quân tự vệ 2019)</a:t>
            </a:r>
            <a:r>
              <a:rPr lang="vi-VN" sz="2800" b="1" dirty="0"/>
              <a:t> quy định về tạm hoãn gọi nhập ngũ và miễn gọi nhập </a:t>
            </a:r>
            <a:r>
              <a:rPr lang="vi-VN" sz="2800" b="1" dirty="0" smtClean="0"/>
              <a:t>ngũ</a:t>
            </a:r>
            <a:endParaRPr lang="en-US" sz="2800" b="1" dirty="0">
              <a:ln cmpd="dbl">
                <a:solidFill>
                  <a:schemeClr val="dk1"/>
                </a:solidFill>
              </a:ln>
            </a:endParaRP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1676400"/>
            <a:ext cx="9144001" cy="5181600"/>
          </a:xfrm>
        </p:spPr>
      </p:pic>
    </p:spTree>
    <p:extLst>
      <p:ext uri="{BB962C8B-B14F-4D97-AF65-F5344CB8AC3E}">
        <p14:creationId xmlns:p14="http://schemas.microsoft.com/office/powerpoint/2010/main" val="35529337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a:t>ĐƯỢC MIỄN NGHĨA VỤ QUÂN SỰ</a:t>
            </a:r>
            <a:endParaRPr lang="en-US"/>
          </a:p>
        </p:txBody>
      </p:sp>
      <p:pic>
        <p:nvPicPr>
          <p:cNvPr id="4" name="Content Placeholder 3"/>
          <p:cNvPicPr>
            <a:picLocks noGrp="1" noChangeAspect="1"/>
          </p:cNvPicPr>
          <p:nvPr>
            <p:ph idx="1"/>
          </p:nvPr>
        </p:nvPicPr>
        <p:blipFill>
          <a:blip r:embed="rId2"/>
          <a:stretch>
            <a:fillRect/>
          </a:stretch>
        </p:blipFill>
        <p:spPr>
          <a:xfrm>
            <a:off x="1409308" y="1125223"/>
            <a:ext cx="6591692" cy="5351777"/>
          </a:xfrm>
          <a:prstGeom prst="rect">
            <a:avLst/>
          </a:prstGeom>
        </p:spPr>
      </p:pic>
    </p:spTree>
    <p:extLst>
      <p:ext uri="{BB962C8B-B14F-4D97-AF65-F5344CB8AC3E}">
        <p14:creationId xmlns:p14="http://schemas.microsoft.com/office/powerpoint/2010/main" val="16459369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7714" y="457201"/>
            <a:ext cx="8428571" cy="5867400"/>
          </a:xfrm>
          <a:prstGeom prst="rect">
            <a:avLst/>
          </a:prstGeom>
        </p:spPr>
      </p:pic>
      <p:pic>
        <p:nvPicPr>
          <p:cNvPr id="2" name="Picture 1"/>
          <p:cNvPicPr>
            <a:picLocks noChangeAspect="1"/>
          </p:cNvPicPr>
          <p:nvPr/>
        </p:nvPicPr>
        <p:blipFill>
          <a:blip r:embed="rId3"/>
          <a:stretch>
            <a:fillRect/>
          </a:stretch>
        </p:blipFill>
        <p:spPr>
          <a:xfrm>
            <a:off x="357714" y="3657600"/>
            <a:ext cx="1371429" cy="1533333"/>
          </a:xfrm>
          <a:prstGeom prst="rect">
            <a:avLst/>
          </a:prstGeom>
        </p:spPr>
      </p:pic>
      <p:pic>
        <p:nvPicPr>
          <p:cNvPr id="3" name="Picture 2"/>
          <p:cNvPicPr>
            <a:picLocks noChangeAspect="1"/>
          </p:cNvPicPr>
          <p:nvPr/>
        </p:nvPicPr>
        <p:blipFill>
          <a:blip r:embed="rId4"/>
          <a:stretch>
            <a:fillRect/>
          </a:stretch>
        </p:blipFill>
        <p:spPr>
          <a:xfrm>
            <a:off x="3530999" y="304800"/>
            <a:ext cx="1879201" cy="2057400"/>
          </a:xfrm>
          <a:prstGeom prst="rect">
            <a:avLst/>
          </a:prstGeom>
        </p:spPr>
      </p:pic>
    </p:spTree>
    <p:extLst>
      <p:ext uri="{BB962C8B-B14F-4D97-AF65-F5344CB8AC3E}">
        <p14:creationId xmlns:p14="http://schemas.microsoft.com/office/powerpoint/2010/main" val="32503188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809" y="457200"/>
            <a:ext cx="8752381" cy="6019800"/>
          </a:xfrm>
          <a:prstGeom prst="rect">
            <a:avLst/>
          </a:prstGeom>
        </p:spPr>
      </p:pic>
    </p:spTree>
    <p:extLst>
      <p:ext uri="{BB962C8B-B14F-4D97-AF65-F5344CB8AC3E}">
        <p14:creationId xmlns:p14="http://schemas.microsoft.com/office/powerpoint/2010/main" val="24433381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92" y="304800"/>
            <a:ext cx="8847619" cy="6324600"/>
          </a:xfrm>
          <a:prstGeom prst="rect">
            <a:avLst/>
          </a:prstGeom>
        </p:spPr>
      </p:pic>
    </p:spTree>
    <p:extLst>
      <p:ext uri="{BB962C8B-B14F-4D97-AF65-F5344CB8AC3E}">
        <p14:creationId xmlns:p14="http://schemas.microsoft.com/office/powerpoint/2010/main" val="9368923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42" y="11317"/>
            <a:ext cx="9176442" cy="868362"/>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US" sz="3000" b="1" dirty="0">
                <a:solidFill>
                  <a:srgbClr val="FF0000"/>
                </a:solidFill>
                <a:latin typeface="Times New Roman" pitchFamily="18" charset="0"/>
                <a:cs typeface="Times New Roman" pitchFamily="18" charset="0"/>
              </a:rPr>
              <a:t>SỰ CẦN THIẾT BAN HÀNH LUẬT </a:t>
            </a:r>
            <a:endParaRPr lang="en-US" sz="3000" dirty="0">
              <a:solidFill>
                <a:srgbClr val="FF0000"/>
              </a:solidFill>
              <a:latin typeface="Times New Roman" pitchFamily="18" charset="0"/>
              <a:cs typeface="Times New Roman" pitchFamily="18" charset="0"/>
            </a:endParaRPr>
          </a:p>
        </p:txBody>
      </p:sp>
      <p:sp>
        <p:nvSpPr>
          <p:cNvPr id="4" name="Rounded Rectangle 3"/>
          <p:cNvSpPr/>
          <p:nvPr/>
        </p:nvSpPr>
        <p:spPr>
          <a:xfrm>
            <a:off x="11316" y="4089871"/>
            <a:ext cx="9100997" cy="261572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2500" dirty="0">
                <a:solidFill>
                  <a:srgbClr val="0070C0"/>
                </a:solidFill>
                <a:latin typeface="Times New Roman" pitchFamily="18" charset="0"/>
                <a:cs typeface="Times New Roman" pitchFamily="18" charset="0"/>
              </a:rPr>
              <a:t>3</a:t>
            </a:r>
            <a:r>
              <a:rPr lang="en-US" sz="2500" dirty="0" smtClean="0">
                <a:solidFill>
                  <a:srgbClr val="0070C0"/>
                </a:solidFill>
                <a:latin typeface="Times New Roman" pitchFamily="18" charset="0"/>
                <a:cs typeface="Times New Roman" pitchFamily="18" charset="0"/>
              </a:rPr>
              <a:t>. </a:t>
            </a:r>
            <a:r>
              <a:rPr lang="vi-VN" dirty="0">
                <a:solidFill>
                  <a:srgbClr val="0070C0"/>
                </a:solidFill>
              </a:rPr>
              <a:t>Luật Nghĩa vụ quân sự số 78/2015/QH13 ngày 19 tháng 6 năm 2015 của Quốc hội, có hiệu lực kể từ ngày ngày 01 tháng 01 năm 2016, được sửa đổi, bổ sung bởi:</a:t>
            </a:r>
          </a:p>
          <a:p>
            <a:r>
              <a:rPr lang="vi-VN" dirty="0">
                <a:solidFill>
                  <a:srgbClr val="0070C0"/>
                </a:solidFill>
              </a:rPr>
              <a:t>1. Luật Dân quân tự vệ số 48/2019/QH14 ngày 22 tháng 11 năm 2019 của Quốc hội, có hiệu lực kể từ ngày 01 tháng 7 năm 2020;</a:t>
            </a:r>
          </a:p>
          <a:p>
            <a:r>
              <a:rPr lang="vi-VN" dirty="0">
                <a:solidFill>
                  <a:srgbClr val="0070C0"/>
                </a:solidFill>
              </a:rPr>
              <a:t>2. Luật số 98/2025/QH15 ngày 27 tháng 6 năm 2025 của Quốc hội sửa đổi, bổ sung một số điều của 11 luật về quân sự, quốc phòng, có hiệu lực kể từ ngày 01 tháng 7 năm 2025.</a:t>
            </a:r>
          </a:p>
          <a:p>
            <a:pPr algn="just"/>
            <a:endParaRPr lang="en-US" sz="2500" dirty="0">
              <a:latin typeface="Times New Roman" pitchFamily="18" charset="0"/>
              <a:cs typeface="Times New Roman" pitchFamily="18" charset="0"/>
            </a:endParaRPr>
          </a:p>
        </p:txBody>
      </p:sp>
      <p:sp>
        <p:nvSpPr>
          <p:cNvPr id="5" name="Rounded Rectangle 4"/>
          <p:cNvSpPr/>
          <p:nvPr/>
        </p:nvSpPr>
        <p:spPr>
          <a:xfrm>
            <a:off x="0" y="879679"/>
            <a:ext cx="9144000" cy="1787321"/>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000" dirty="0">
                <a:solidFill>
                  <a:srgbClr val="7030A0"/>
                </a:solidFill>
                <a:latin typeface="Times New Roman" pitchFamily="18" charset="0"/>
                <a:cs typeface="Times New Roman" pitchFamily="18" charset="0"/>
              </a:rPr>
              <a:t>1. </a:t>
            </a:r>
            <a:r>
              <a:rPr lang="en-US" sz="2000" dirty="0" err="1">
                <a:solidFill>
                  <a:srgbClr val="7030A0"/>
                </a:solidFill>
                <a:latin typeface="Times New Roman" pitchFamily="18" charset="0"/>
                <a:cs typeface="Times New Roman" pitchFamily="18" charset="0"/>
              </a:rPr>
              <a:t>Trước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yêu</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cầu</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phát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triển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của</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đất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nước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và</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nhiệm</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vụ</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bảo</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vệ</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Tổ</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quốc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trong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tình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hình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mới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các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quy</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định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của</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Luật</a:t>
            </a:r>
            <a:r>
              <a:rPr lang="en-US" sz="2000" dirty="0">
                <a:solidFill>
                  <a:srgbClr val="7030A0"/>
                </a:solidFill>
                <a:latin typeface="Times New Roman" pitchFamily="18" charset="0"/>
                <a:cs typeface="Times New Roman" pitchFamily="18" charset="0"/>
              </a:rPr>
              <a:t> NVQS </a:t>
            </a:r>
            <a:r>
              <a:rPr lang="en-US" sz="2000" dirty="0" err="1">
                <a:solidFill>
                  <a:srgbClr val="7030A0"/>
                </a:solidFill>
                <a:latin typeface="Times New Roman" pitchFamily="18" charset="0"/>
                <a:cs typeface="Times New Roman" pitchFamily="18" charset="0"/>
              </a:rPr>
              <a:t>năm</a:t>
            </a:r>
            <a:r>
              <a:rPr lang="en-US" sz="2000" dirty="0">
                <a:solidFill>
                  <a:srgbClr val="7030A0"/>
                </a:solidFill>
                <a:latin typeface="Times New Roman" pitchFamily="18" charset="0"/>
                <a:cs typeface="Times New Roman" pitchFamily="18" charset="0"/>
              </a:rPr>
              <a:t> 1981 (</a:t>
            </a:r>
            <a:r>
              <a:rPr lang="en-US" sz="2000" dirty="0" err="1">
                <a:solidFill>
                  <a:srgbClr val="7030A0"/>
                </a:solidFill>
                <a:latin typeface="Times New Roman" pitchFamily="18" charset="0"/>
                <a:cs typeface="Times New Roman" pitchFamily="18" charset="0"/>
              </a:rPr>
              <a:t>sửa</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đổi</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bổ</a:t>
            </a:r>
            <a:r>
              <a:rPr lang="en-US" sz="2000" dirty="0">
                <a:solidFill>
                  <a:srgbClr val="7030A0"/>
                </a:solidFill>
                <a:latin typeface="Times New Roman" pitchFamily="18" charset="0"/>
                <a:cs typeface="Times New Roman" pitchFamily="18" charset="0"/>
              </a:rPr>
              <a:t> sung </a:t>
            </a:r>
            <a:r>
              <a:rPr lang="en-US" sz="2000" dirty="0" err="1">
                <a:solidFill>
                  <a:srgbClr val="7030A0"/>
                </a:solidFill>
                <a:latin typeface="Times New Roman" pitchFamily="18" charset="0"/>
                <a:cs typeface="Times New Roman" pitchFamily="18" charset="0"/>
              </a:rPr>
              <a:t>năm</a:t>
            </a:r>
            <a:r>
              <a:rPr lang="en-US" sz="2000" dirty="0">
                <a:solidFill>
                  <a:srgbClr val="7030A0"/>
                </a:solidFill>
                <a:latin typeface="Times New Roman" pitchFamily="18" charset="0"/>
                <a:cs typeface="Times New Roman" pitchFamily="18" charset="0"/>
              </a:rPr>
              <a:t> 1990, </a:t>
            </a:r>
            <a:r>
              <a:rPr lang="en-US" sz="2000" dirty="0" err="1">
                <a:solidFill>
                  <a:srgbClr val="7030A0"/>
                </a:solidFill>
                <a:latin typeface="Times New Roman" pitchFamily="18" charset="0"/>
                <a:cs typeface="Times New Roman" pitchFamily="18" charset="0"/>
              </a:rPr>
              <a:t>năm</a:t>
            </a:r>
            <a:r>
              <a:rPr lang="en-US" sz="2000" dirty="0">
                <a:solidFill>
                  <a:srgbClr val="7030A0"/>
                </a:solidFill>
                <a:latin typeface="Times New Roman" pitchFamily="18" charset="0"/>
                <a:cs typeface="Times New Roman" pitchFamily="18" charset="0"/>
              </a:rPr>
              <a:t> 1994, </a:t>
            </a:r>
            <a:r>
              <a:rPr lang="en-US" sz="2000" dirty="0" err="1">
                <a:solidFill>
                  <a:srgbClr val="7030A0"/>
                </a:solidFill>
                <a:latin typeface="Times New Roman" pitchFamily="18" charset="0"/>
                <a:cs typeface="Times New Roman" pitchFamily="18" charset="0"/>
              </a:rPr>
              <a:t>năm</a:t>
            </a:r>
            <a:r>
              <a:rPr lang="en-US" sz="2000" dirty="0">
                <a:solidFill>
                  <a:srgbClr val="7030A0"/>
                </a:solidFill>
                <a:latin typeface="Times New Roman" pitchFamily="18" charset="0"/>
                <a:cs typeface="Times New Roman" pitchFamily="18" charset="0"/>
              </a:rPr>
              <a:t> 2005) … </a:t>
            </a:r>
            <a:r>
              <a:rPr lang="en-US" sz="2000" dirty="0" err="1">
                <a:solidFill>
                  <a:srgbClr val="7030A0"/>
                </a:solidFill>
                <a:latin typeface="Times New Roman" pitchFamily="18" charset="0"/>
                <a:cs typeface="Times New Roman" pitchFamily="18" charset="0"/>
              </a:rPr>
              <a:t>đã</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bộc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lộ</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những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vướng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mắc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bất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cập</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một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số</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quy</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định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không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còn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phù</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hợp</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thực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tiễn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gây</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khó</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khăn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trong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tổ</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chức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thực</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hiện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ảnh</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hưởng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đến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chất</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lượng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xây</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dựng</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quân</a:t>
            </a:r>
            <a:r>
              <a:rPr lang="en-US" sz="2000" dirty="0">
                <a:solidFill>
                  <a:srgbClr val="7030A0"/>
                </a:solidFill>
                <a:latin typeface="Times New Roman" pitchFamily="18" charset="0"/>
                <a:cs typeface="Times New Roman" pitchFamily="18" charset="0"/>
              </a:rPr>
              <a:t> </a:t>
            </a:r>
            <a:r>
              <a:rPr lang="en-US" sz="2000" dirty="0" err="1">
                <a:solidFill>
                  <a:srgbClr val="7030A0"/>
                </a:solidFill>
                <a:latin typeface="Times New Roman" pitchFamily="18" charset="0"/>
                <a:cs typeface="Times New Roman" pitchFamily="18" charset="0"/>
              </a:rPr>
              <a:t>đội</a:t>
            </a:r>
            <a:r>
              <a:rPr lang="en-US" sz="2000" dirty="0">
                <a:solidFill>
                  <a:srgbClr val="7030A0"/>
                </a:solidFill>
                <a:latin typeface="Times New Roman" pitchFamily="18" charset="0"/>
                <a:cs typeface="Times New Roman" pitchFamily="18" charset="0"/>
              </a:rPr>
              <a:t>. </a:t>
            </a:r>
          </a:p>
        </p:txBody>
      </p:sp>
      <p:sp>
        <p:nvSpPr>
          <p:cNvPr id="6" name="Rounded Rectangle 5"/>
          <p:cNvSpPr/>
          <p:nvPr/>
        </p:nvSpPr>
        <p:spPr>
          <a:xfrm>
            <a:off x="-32442" y="2708479"/>
            <a:ext cx="9132683" cy="138139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2000" dirty="0">
                <a:solidFill>
                  <a:srgbClr val="0070C0"/>
                </a:solidFill>
                <a:latin typeface="Times New Roman" pitchFamily="18" charset="0"/>
                <a:cs typeface="Times New Roman" pitchFamily="18" charset="0"/>
              </a:rPr>
              <a:t>2. </a:t>
            </a:r>
            <a:r>
              <a:rPr lang="en-US" sz="2000" dirty="0" err="1">
                <a:solidFill>
                  <a:srgbClr val="0070C0"/>
                </a:solidFill>
                <a:latin typeface="Times New Roman" pitchFamily="18" charset="0"/>
                <a:cs typeface="Times New Roman" pitchFamily="18" charset="0"/>
              </a:rPr>
              <a:t>Hiến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pháp</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nước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Cộng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hòa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xã</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hội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chủ</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nghĩa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Việt</a:t>
            </a:r>
            <a:r>
              <a:rPr lang="en-US" sz="2000" dirty="0">
                <a:solidFill>
                  <a:srgbClr val="0070C0"/>
                </a:solidFill>
                <a:latin typeface="Times New Roman" pitchFamily="18" charset="0"/>
                <a:cs typeface="Times New Roman" pitchFamily="18" charset="0"/>
              </a:rPr>
              <a:t> Nam </a:t>
            </a:r>
            <a:r>
              <a:rPr lang="en-US" sz="2000" dirty="0" err="1">
                <a:solidFill>
                  <a:srgbClr val="0070C0"/>
                </a:solidFill>
                <a:latin typeface="Times New Roman" pitchFamily="18" charset="0"/>
                <a:cs typeface="Times New Roman" pitchFamily="18" charset="0"/>
              </a:rPr>
              <a:t>năm</a:t>
            </a:r>
            <a:r>
              <a:rPr lang="en-US" sz="2000" dirty="0">
                <a:solidFill>
                  <a:srgbClr val="0070C0"/>
                </a:solidFill>
                <a:latin typeface="Times New Roman" pitchFamily="18" charset="0"/>
                <a:cs typeface="Times New Roman" pitchFamily="18" charset="0"/>
              </a:rPr>
              <a:t> 2013 </a:t>
            </a:r>
            <a:r>
              <a:rPr lang="en-US" sz="2000" dirty="0" err="1">
                <a:solidFill>
                  <a:srgbClr val="0070C0"/>
                </a:solidFill>
                <a:latin typeface="Times New Roman" pitchFamily="18" charset="0"/>
                <a:cs typeface="Times New Roman" pitchFamily="18" charset="0"/>
              </a:rPr>
              <a:t>có</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nhiều</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quy</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định</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mới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liên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quan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đến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quyền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và</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nghĩa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vụ</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của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công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dân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trong</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đo</a:t>
            </a:r>
            <a:r>
              <a:rPr lang="en-US" sz="2000" dirty="0">
                <a:solidFill>
                  <a:srgbClr val="0070C0"/>
                </a:solidFill>
                <a:latin typeface="Times New Roman" pitchFamily="18" charset="0"/>
                <a:cs typeface="Times New Roman" pitchFamily="18" charset="0"/>
              </a:rPr>
              <a:t>́ có </a:t>
            </a:r>
            <a:r>
              <a:rPr lang="en-US" sz="2000" dirty="0" err="1">
                <a:solidFill>
                  <a:srgbClr val="0070C0"/>
                </a:solidFill>
                <a:latin typeface="Times New Roman" pitchFamily="18" charset="0"/>
                <a:cs typeface="Times New Roman" pitchFamily="18" charset="0"/>
              </a:rPr>
              <a:t>các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quyền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va</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nghĩa</a:t>
            </a:r>
            <a:r>
              <a:rPr lang="en-US" sz="2000" dirty="0">
                <a:solidFill>
                  <a:srgbClr val="0070C0"/>
                </a:solidFill>
                <a:latin typeface="Times New Roman" pitchFamily="18" charset="0"/>
                <a:cs typeface="Times New Roman" pitchFamily="18" charset="0"/>
              </a:rPr>
              <a:t> vụ </a:t>
            </a:r>
            <a:r>
              <a:rPr lang="en-US" sz="2000" dirty="0" err="1">
                <a:solidFill>
                  <a:srgbClr val="0070C0"/>
                </a:solidFill>
                <a:latin typeface="Times New Roman" pitchFamily="18" charset="0"/>
                <a:cs typeface="Times New Roman" pitchFamily="18" charset="0"/>
              </a:rPr>
              <a:t>về</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bảo</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vê</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Tô</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quốc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cần</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phải</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được</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cụ</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thể</a:t>
            </a:r>
            <a:r>
              <a:rPr lang="en-US" sz="2000" dirty="0">
                <a:solidFill>
                  <a:srgbClr val="0070C0"/>
                </a:solidFill>
                <a:latin typeface="Times New Roman" pitchFamily="18" charset="0"/>
                <a:cs typeface="Times New Roman" pitchFamily="18" charset="0"/>
              </a:rPr>
              <a:t> </a:t>
            </a:r>
            <a:r>
              <a:rPr lang="en-US" sz="2000" dirty="0" err="1">
                <a:solidFill>
                  <a:srgbClr val="0070C0"/>
                </a:solidFill>
                <a:latin typeface="Times New Roman" pitchFamily="18" charset="0"/>
                <a:cs typeface="Times New Roman" pitchFamily="18" charset="0"/>
              </a:rPr>
              <a:t>hóa</a:t>
            </a:r>
            <a:r>
              <a:rPr lang="en-US" sz="2000"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5343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fltVal val="0"/>
                                          </p:val>
                                        </p:tav>
                                        <p:tav tm="100000">
                                          <p:val>
                                            <p:strVal val="#ppt_w"/>
                                          </p:val>
                                        </p:tav>
                                      </p:tavLst>
                                    </p:anim>
                                    <p:anim calcmode="lin" valueType="num">
                                      <p:cBhvr>
                                        <p:cTn id="28" dur="1000" fill="hold"/>
                                        <p:tgtEl>
                                          <p:spTgt spid="4"/>
                                        </p:tgtEl>
                                        <p:attrNameLst>
                                          <p:attrName>ppt_h</p:attrName>
                                        </p:attrNameLst>
                                      </p:cBhvr>
                                      <p:tavLst>
                                        <p:tav tm="0">
                                          <p:val>
                                            <p:fltVal val="0"/>
                                          </p:val>
                                        </p:tav>
                                        <p:tav tm="100000">
                                          <p:val>
                                            <p:strVal val="#ppt_h"/>
                                          </p:val>
                                        </p:tav>
                                      </p:tavLst>
                                    </p:anim>
                                    <p:animEffect transition="in" filter="fade">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85" y="228600"/>
            <a:ext cx="8610600" cy="5562600"/>
          </a:xfrm>
          <a:prstGeom prst="rect">
            <a:avLst/>
          </a:prstGeom>
        </p:spPr>
      </p:pic>
    </p:spTree>
    <p:extLst>
      <p:ext uri="{BB962C8B-B14F-4D97-AF65-F5344CB8AC3E}">
        <p14:creationId xmlns:p14="http://schemas.microsoft.com/office/powerpoint/2010/main" val="35203558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53" y="0"/>
            <a:ext cx="9161905" cy="6858000"/>
          </a:xfrm>
          <a:prstGeom prst="rect">
            <a:avLst/>
          </a:prstGeom>
        </p:spPr>
      </p:pic>
    </p:spTree>
    <p:extLst>
      <p:ext uri="{BB962C8B-B14F-4D97-AF65-F5344CB8AC3E}">
        <p14:creationId xmlns:p14="http://schemas.microsoft.com/office/powerpoint/2010/main" val="439988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57200" y="685800"/>
            <a:ext cx="8153400" cy="37338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b="1" i="1"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CÁC TRƯỜNG HỢP ĐƯỢC TẠM HOÃN NGHĨA VỤ QUÂN SỰ BAO GỒM</a:t>
            </a:r>
            <a:endParaRPr lang="en-US" sz="4800" b="1" i="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2277888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4857" y="228600"/>
            <a:ext cx="8314286" cy="6553199"/>
          </a:xfrm>
          <a:prstGeom prst="rect">
            <a:avLst/>
          </a:prstGeom>
        </p:spPr>
      </p:pic>
    </p:spTree>
    <p:extLst>
      <p:ext uri="{BB962C8B-B14F-4D97-AF65-F5344CB8AC3E}">
        <p14:creationId xmlns:p14="http://schemas.microsoft.com/office/powerpoint/2010/main" val="38831468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6400" y="152400"/>
            <a:ext cx="8356599" cy="6477000"/>
          </a:xfrm>
          <a:prstGeom prst="rect">
            <a:avLst/>
          </a:prstGeom>
        </p:spPr>
      </p:pic>
    </p:spTree>
    <p:extLst>
      <p:ext uri="{BB962C8B-B14F-4D97-AF65-F5344CB8AC3E}">
        <p14:creationId xmlns:p14="http://schemas.microsoft.com/office/powerpoint/2010/main" val="40298435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28600"/>
            <a:ext cx="9144001" cy="6444762"/>
          </a:xfrm>
          <a:prstGeom prst="rect">
            <a:avLst/>
          </a:prstGeom>
        </p:spPr>
      </p:pic>
    </p:spTree>
    <p:extLst>
      <p:ext uri="{BB962C8B-B14F-4D97-AF65-F5344CB8AC3E}">
        <p14:creationId xmlns:p14="http://schemas.microsoft.com/office/powerpoint/2010/main" val="10411954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143" y="1243285"/>
            <a:ext cx="9085714" cy="4371429"/>
          </a:xfrm>
          <a:prstGeom prst="rect">
            <a:avLst/>
          </a:prstGeom>
        </p:spPr>
      </p:pic>
    </p:spTree>
    <p:extLst>
      <p:ext uri="{BB962C8B-B14F-4D97-AF65-F5344CB8AC3E}">
        <p14:creationId xmlns:p14="http://schemas.microsoft.com/office/powerpoint/2010/main" val="39108795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571" y="1271857"/>
            <a:ext cx="8942857" cy="4314286"/>
          </a:xfrm>
          <a:prstGeom prst="rect">
            <a:avLst/>
          </a:prstGeom>
        </p:spPr>
      </p:pic>
    </p:spTree>
    <p:extLst>
      <p:ext uri="{BB962C8B-B14F-4D97-AF65-F5344CB8AC3E}">
        <p14:creationId xmlns:p14="http://schemas.microsoft.com/office/powerpoint/2010/main" val="25186579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238" y="1200428"/>
            <a:ext cx="9009524" cy="4457143"/>
          </a:xfrm>
          <a:prstGeom prst="rect">
            <a:avLst/>
          </a:prstGeom>
        </p:spPr>
      </p:pic>
    </p:spTree>
    <p:extLst>
      <p:ext uri="{BB962C8B-B14F-4D97-AF65-F5344CB8AC3E}">
        <p14:creationId xmlns:p14="http://schemas.microsoft.com/office/powerpoint/2010/main" val="27876616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381000"/>
            <a:ext cx="9133333" cy="4267200"/>
          </a:xfrm>
          <a:prstGeom prst="rect">
            <a:avLst/>
          </a:prstGeom>
        </p:spPr>
      </p:pic>
      <p:pic>
        <p:nvPicPr>
          <p:cNvPr id="3" name="Picture 2"/>
          <p:cNvPicPr>
            <a:picLocks noChangeAspect="1"/>
          </p:cNvPicPr>
          <p:nvPr/>
        </p:nvPicPr>
        <p:blipFill>
          <a:blip r:embed="rId3"/>
          <a:stretch>
            <a:fillRect/>
          </a:stretch>
        </p:blipFill>
        <p:spPr>
          <a:xfrm>
            <a:off x="5105400" y="3962400"/>
            <a:ext cx="3048000" cy="2743200"/>
          </a:xfrm>
          <a:prstGeom prst="rect">
            <a:avLst/>
          </a:prstGeom>
        </p:spPr>
      </p:pic>
    </p:spTree>
    <p:extLst>
      <p:ext uri="{BB962C8B-B14F-4D97-AF65-F5344CB8AC3E}">
        <p14:creationId xmlns:p14="http://schemas.microsoft.com/office/powerpoint/2010/main" val="32979477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743200" y="685800"/>
            <a:ext cx="39624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200" b="1" dirty="0">
                <a:solidFill>
                  <a:srgbClr val="FF0000"/>
                </a:solidFill>
                <a:latin typeface="Times New Roman" pitchFamily="18" charset="0"/>
                <a:cs typeface="Times New Roman" pitchFamily="18" charset="0"/>
              </a:rPr>
              <a:t>BỐ </a:t>
            </a:r>
            <a:r>
              <a:rPr lang="en-US" sz="2200">
                <a:solidFill>
                  <a:srgbClr val="FF0000"/>
                </a:solidFill>
                <a:latin typeface="Times New Roman" pitchFamily="18" charset="0"/>
                <a:cs typeface="Times New Roman" pitchFamily="18" charset="0"/>
              </a:rPr>
              <a:t>CỤC</a:t>
            </a:r>
            <a:r>
              <a:rPr lang="en-US" sz="2200" b="1">
                <a:solidFill>
                  <a:srgbClr val="FF0000"/>
                </a:solidFill>
                <a:latin typeface="Times New Roman" pitchFamily="18" charset="0"/>
                <a:cs typeface="Times New Roman" pitchFamily="18" charset="0"/>
              </a:rPr>
              <a:t> CỦA LUẬT </a:t>
            </a:r>
            <a:endParaRPr lang="en-US" sz="2200" b="1" dirty="0">
              <a:solidFill>
                <a:srgbClr val="FF0000"/>
              </a:solidFill>
              <a:latin typeface="Times New Roman" pitchFamily="18" charset="0"/>
              <a:cs typeface="Times New Roman" pitchFamily="18" charset="0"/>
            </a:endParaRPr>
          </a:p>
        </p:txBody>
      </p:sp>
      <p:sp>
        <p:nvSpPr>
          <p:cNvPr id="2" name="Cloud 1"/>
          <p:cNvSpPr/>
          <p:nvPr/>
        </p:nvSpPr>
        <p:spPr>
          <a:xfrm>
            <a:off x="2819400" y="2514600"/>
            <a:ext cx="3962400" cy="205740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b="1" dirty="0" err="1">
                <a:solidFill>
                  <a:srgbClr val="7030A0"/>
                </a:solidFill>
                <a:latin typeface="Times New Roman" pitchFamily="18" charset="0"/>
                <a:cs typeface="Times New Roman" pitchFamily="18" charset="0"/>
              </a:rPr>
              <a:t>Gồm</a:t>
            </a:r>
            <a:r>
              <a:rPr lang="en-US" sz="2400" b="1" dirty="0">
                <a:solidFill>
                  <a:srgbClr val="7030A0"/>
                </a:solidFill>
                <a:latin typeface="Times New Roman" pitchFamily="18" charset="0"/>
                <a:cs typeface="Times New Roman" pitchFamily="18" charset="0"/>
              </a:rPr>
              <a:t> 9</a:t>
            </a:r>
            <a:r>
              <a:rPr lang="en-US" sz="2400" b="1" dirty="0" smtClean="0">
                <a:solidFill>
                  <a:srgbClr val="7030A0"/>
                </a:solidFill>
                <a:latin typeface="Times New Roman" pitchFamily="18" charset="0"/>
                <a:cs typeface="Times New Roman" pitchFamily="18" charset="0"/>
              </a:rPr>
              <a:t> </a:t>
            </a:r>
            <a:r>
              <a:rPr lang="en-US" sz="2400" b="1" dirty="0" err="1">
                <a:solidFill>
                  <a:srgbClr val="7030A0"/>
                </a:solidFill>
                <a:latin typeface="Times New Roman" pitchFamily="18" charset="0"/>
                <a:cs typeface="Times New Roman" pitchFamily="18" charset="0"/>
              </a:rPr>
              <a:t>Chương</a:t>
            </a:r>
            <a:r>
              <a:rPr lang="en-US" sz="2400" b="1" dirty="0">
                <a:solidFill>
                  <a:srgbClr val="7030A0"/>
                </a:solidFill>
                <a:latin typeface="Times New Roman" pitchFamily="18" charset="0"/>
                <a:cs typeface="Times New Roman" pitchFamily="18" charset="0"/>
              </a:rPr>
              <a:t>  62 </a:t>
            </a:r>
            <a:r>
              <a:rPr lang="en-US" sz="2400" b="1" dirty="0" err="1">
                <a:solidFill>
                  <a:srgbClr val="7030A0"/>
                </a:solidFill>
                <a:latin typeface="Times New Roman" pitchFamily="18" charset="0"/>
                <a:cs typeface="Times New Roman" pitchFamily="18" charset="0"/>
              </a:rPr>
              <a:t>Điều</a:t>
            </a:r>
            <a:endParaRPr lang="en-US" b="1" dirty="0">
              <a:solidFill>
                <a:srgbClr val="7030A0"/>
              </a:solidFill>
            </a:endParaRPr>
          </a:p>
        </p:txBody>
      </p:sp>
    </p:spTree>
    <p:extLst>
      <p:ext uri="{BB962C8B-B14F-4D97-AF65-F5344CB8AC3E}">
        <p14:creationId xmlns:p14="http://schemas.microsoft.com/office/powerpoint/2010/main" val="29125343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14654"/>
            <a:ext cx="8523809" cy="4066667"/>
          </a:xfrm>
          <a:prstGeom prst="rect">
            <a:avLst/>
          </a:prstGeom>
        </p:spPr>
      </p:pic>
      <p:pic>
        <p:nvPicPr>
          <p:cNvPr id="2" name="Picture 1"/>
          <p:cNvPicPr>
            <a:picLocks noChangeAspect="1"/>
          </p:cNvPicPr>
          <p:nvPr/>
        </p:nvPicPr>
        <p:blipFill>
          <a:blip r:embed="rId3"/>
          <a:stretch>
            <a:fillRect/>
          </a:stretch>
        </p:blipFill>
        <p:spPr>
          <a:xfrm>
            <a:off x="3048000" y="3429000"/>
            <a:ext cx="5336036" cy="2955690"/>
          </a:xfrm>
          <a:prstGeom prst="rect">
            <a:avLst/>
          </a:prstGeom>
        </p:spPr>
      </p:pic>
    </p:spTree>
    <p:extLst>
      <p:ext uri="{BB962C8B-B14F-4D97-AF65-F5344CB8AC3E}">
        <p14:creationId xmlns:p14="http://schemas.microsoft.com/office/powerpoint/2010/main" val="15425461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7567" y="388749"/>
            <a:ext cx="8077200" cy="1676190"/>
          </a:xfrm>
          <a:prstGeom prst="rect">
            <a:avLst/>
          </a:prstGeom>
        </p:spPr>
      </p:pic>
      <p:pic>
        <p:nvPicPr>
          <p:cNvPr id="5" name="Picture 4"/>
          <p:cNvPicPr>
            <a:picLocks noChangeAspect="1"/>
          </p:cNvPicPr>
          <p:nvPr/>
        </p:nvPicPr>
        <p:blipFill>
          <a:blip r:embed="rId3"/>
          <a:stretch>
            <a:fillRect/>
          </a:stretch>
        </p:blipFill>
        <p:spPr>
          <a:xfrm>
            <a:off x="220249" y="2286000"/>
            <a:ext cx="8923751" cy="1531539"/>
          </a:xfrm>
          <a:prstGeom prst="rect">
            <a:avLst/>
          </a:prstGeom>
        </p:spPr>
      </p:pic>
      <p:pic>
        <p:nvPicPr>
          <p:cNvPr id="6" name="Picture 5"/>
          <p:cNvPicPr>
            <a:picLocks noChangeAspect="1"/>
          </p:cNvPicPr>
          <p:nvPr/>
        </p:nvPicPr>
        <p:blipFill>
          <a:blip r:embed="rId4"/>
          <a:stretch>
            <a:fillRect/>
          </a:stretch>
        </p:blipFill>
        <p:spPr>
          <a:xfrm>
            <a:off x="152400" y="4648200"/>
            <a:ext cx="8787534" cy="1600200"/>
          </a:xfrm>
          <a:prstGeom prst="rect">
            <a:avLst/>
          </a:prstGeom>
        </p:spPr>
      </p:pic>
    </p:spTree>
    <p:extLst>
      <p:ext uri="{BB962C8B-B14F-4D97-AF65-F5344CB8AC3E}">
        <p14:creationId xmlns:p14="http://schemas.microsoft.com/office/powerpoint/2010/main" val="6298174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429000" y="0"/>
            <a:ext cx="2590800" cy="1447800"/>
          </a:xfrm>
          <a:prstGeom prst="rect">
            <a:avLst/>
          </a:prstGeom>
        </p:spPr>
      </p:pic>
      <p:sp>
        <p:nvSpPr>
          <p:cNvPr id="2" name="Rectangle 1"/>
          <p:cNvSpPr/>
          <p:nvPr/>
        </p:nvSpPr>
        <p:spPr>
          <a:xfrm>
            <a:off x="0" y="1424412"/>
            <a:ext cx="5257800" cy="543358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dirty="0" smtClean="0">
                <a:solidFill>
                  <a:srgbClr val="FFFF00"/>
                </a:solidFill>
              </a:rPr>
              <a:t>a)</a:t>
            </a:r>
            <a:r>
              <a:rPr lang="vi-VN" sz="3200" dirty="0" smtClean="0">
                <a:solidFill>
                  <a:srgbClr val="FFFF00"/>
                </a:solidFill>
              </a:rPr>
              <a:t>Theo </a:t>
            </a:r>
            <a:r>
              <a:rPr lang="en-US" sz="3200" dirty="0" err="1" smtClean="0">
                <a:solidFill>
                  <a:srgbClr val="FFFF00"/>
                </a:solidFill>
              </a:rPr>
              <a:t>điểm</a:t>
            </a:r>
            <a:r>
              <a:rPr lang="en-US" sz="3200" dirty="0" smtClean="0">
                <a:solidFill>
                  <a:srgbClr val="FFFF00"/>
                </a:solidFill>
              </a:rPr>
              <a:t> C </a:t>
            </a:r>
            <a:r>
              <a:rPr lang="en-US" sz="3200" dirty="0" err="1" smtClean="0">
                <a:solidFill>
                  <a:srgbClr val="FFFF00"/>
                </a:solidFill>
              </a:rPr>
              <a:t>điều</a:t>
            </a:r>
            <a:r>
              <a:rPr lang="en-US" sz="3200" dirty="0" smtClean="0">
                <a:solidFill>
                  <a:srgbClr val="FFFF00"/>
                </a:solidFill>
              </a:rPr>
              <a:t> 49 </a:t>
            </a:r>
            <a:r>
              <a:rPr lang="en-US" sz="3200" dirty="0" err="1" smtClean="0">
                <a:solidFill>
                  <a:srgbClr val="FFFF00"/>
                </a:solidFill>
              </a:rPr>
              <a:t>luật</a:t>
            </a:r>
            <a:r>
              <a:rPr lang="en-US" sz="3200" dirty="0" smtClean="0">
                <a:solidFill>
                  <a:srgbClr val="FFFF00"/>
                </a:solidFill>
              </a:rPr>
              <a:t> DQTV </a:t>
            </a:r>
            <a:r>
              <a:rPr lang="vi-VN" sz="3200" dirty="0" smtClean="0">
                <a:solidFill>
                  <a:srgbClr val="FFFF00"/>
                </a:solidFill>
              </a:rPr>
              <a:t>quy </a:t>
            </a:r>
            <a:r>
              <a:rPr lang="vi-VN" sz="3200" dirty="0">
                <a:solidFill>
                  <a:srgbClr val="FFFF00"/>
                </a:solidFill>
              </a:rPr>
              <a:t>định của pháp luật, công dân đang là dân quân thường trực thuộc diện được tạm hoãn gọi nhập ngũ trong thời bình. Do đó, trong thời gian bạn đang thực hiện nhiệm vụ dân quân thường trực tại địa phương</a:t>
            </a:r>
            <a:endParaRPr lang="en-US" sz="3200" dirty="0">
              <a:solidFill>
                <a:srgbClr val="FFFF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424412"/>
            <a:ext cx="4114800" cy="5433588"/>
          </a:xfrm>
          <a:prstGeom prst="rect">
            <a:avLst/>
          </a:prstGeom>
        </p:spPr>
      </p:pic>
    </p:spTree>
    <p:extLst>
      <p:ext uri="{BB962C8B-B14F-4D97-AF65-F5344CB8AC3E}">
        <p14:creationId xmlns:p14="http://schemas.microsoft.com/office/powerpoint/2010/main" val="11737525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7200"/>
            <a:ext cx="9144000" cy="1676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000" dirty="0" smtClean="0">
                <a:solidFill>
                  <a:schemeClr val="bg1"/>
                </a:solidFill>
              </a:rPr>
              <a:t>C) </a:t>
            </a:r>
            <a:r>
              <a:rPr lang="en-US" sz="3000" dirty="0" err="1" smtClean="0">
                <a:solidFill>
                  <a:schemeClr val="bg1"/>
                </a:solidFill>
              </a:rPr>
              <a:t>Cán</a:t>
            </a:r>
            <a:r>
              <a:rPr lang="en-US" sz="3000" dirty="0" smtClean="0">
                <a:solidFill>
                  <a:schemeClr val="bg1"/>
                </a:solidFill>
              </a:rPr>
              <a:t> </a:t>
            </a:r>
            <a:r>
              <a:rPr lang="en-US" sz="3000" dirty="0" err="1" smtClean="0">
                <a:solidFill>
                  <a:schemeClr val="bg1"/>
                </a:solidFill>
              </a:rPr>
              <a:t>bộ</a:t>
            </a:r>
            <a:r>
              <a:rPr lang="en-US" sz="3000" dirty="0" smtClean="0">
                <a:solidFill>
                  <a:schemeClr val="bg1"/>
                </a:solidFill>
              </a:rPr>
              <a:t>, </a:t>
            </a:r>
            <a:r>
              <a:rPr lang="en-US" sz="3000" dirty="0" err="1" smtClean="0">
                <a:solidFill>
                  <a:schemeClr val="bg1"/>
                </a:solidFill>
              </a:rPr>
              <a:t>công</a:t>
            </a:r>
            <a:r>
              <a:rPr lang="en-US" sz="3000" dirty="0" smtClean="0">
                <a:solidFill>
                  <a:schemeClr val="bg1"/>
                </a:solidFill>
              </a:rPr>
              <a:t> </a:t>
            </a:r>
            <a:r>
              <a:rPr lang="en-US" sz="3000" dirty="0" err="1" smtClean="0">
                <a:solidFill>
                  <a:schemeClr val="bg1"/>
                </a:solidFill>
              </a:rPr>
              <a:t>chức</a:t>
            </a:r>
            <a:r>
              <a:rPr lang="en-US" sz="3000" dirty="0" smtClean="0">
                <a:solidFill>
                  <a:schemeClr val="bg1"/>
                </a:solidFill>
              </a:rPr>
              <a:t>, </a:t>
            </a:r>
            <a:r>
              <a:rPr lang="en-US" sz="3000" dirty="0" err="1" smtClean="0">
                <a:solidFill>
                  <a:schemeClr val="bg1"/>
                </a:solidFill>
              </a:rPr>
              <a:t>viên</a:t>
            </a:r>
            <a:r>
              <a:rPr lang="en-US" sz="3000" dirty="0" smtClean="0">
                <a:solidFill>
                  <a:schemeClr val="bg1"/>
                </a:solidFill>
              </a:rPr>
              <a:t> </a:t>
            </a:r>
            <a:r>
              <a:rPr lang="en-US" sz="3000" dirty="0" err="1" smtClean="0">
                <a:solidFill>
                  <a:schemeClr val="bg1"/>
                </a:solidFill>
              </a:rPr>
              <a:t>chức</a:t>
            </a:r>
            <a:r>
              <a:rPr lang="en-US" sz="3000" dirty="0" smtClean="0">
                <a:solidFill>
                  <a:schemeClr val="bg1"/>
                </a:solidFill>
              </a:rPr>
              <a:t>, </a:t>
            </a:r>
            <a:r>
              <a:rPr lang="en-US" sz="3000" dirty="0" err="1" smtClean="0">
                <a:solidFill>
                  <a:schemeClr val="bg1"/>
                </a:solidFill>
              </a:rPr>
              <a:t>sinh</a:t>
            </a:r>
            <a:r>
              <a:rPr lang="en-US" sz="3000" dirty="0" smtClean="0">
                <a:solidFill>
                  <a:schemeClr val="bg1"/>
                </a:solidFill>
              </a:rPr>
              <a:t> </a:t>
            </a:r>
            <a:r>
              <a:rPr lang="en-US" sz="3000" dirty="0" err="1" smtClean="0">
                <a:solidFill>
                  <a:schemeClr val="bg1"/>
                </a:solidFill>
              </a:rPr>
              <a:t>viên</a:t>
            </a:r>
            <a:r>
              <a:rPr lang="en-US" sz="3000" dirty="0" smtClean="0">
                <a:solidFill>
                  <a:schemeClr val="bg1"/>
                </a:solidFill>
              </a:rPr>
              <a:t> </a:t>
            </a:r>
            <a:r>
              <a:rPr lang="en-US" sz="3000" dirty="0" err="1" smtClean="0">
                <a:solidFill>
                  <a:schemeClr val="bg1"/>
                </a:solidFill>
              </a:rPr>
              <a:t>tốt</a:t>
            </a:r>
            <a:r>
              <a:rPr lang="en-US" sz="3000" dirty="0" smtClean="0">
                <a:solidFill>
                  <a:schemeClr val="bg1"/>
                </a:solidFill>
              </a:rPr>
              <a:t> </a:t>
            </a:r>
            <a:r>
              <a:rPr lang="en-US" sz="3000" dirty="0" err="1" smtClean="0">
                <a:solidFill>
                  <a:schemeClr val="bg1"/>
                </a:solidFill>
              </a:rPr>
              <a:t>nghiệp</a:t>
            </a:r>
            <a:r>
              <a:rPr lang="en-US" sz="3000" dirty="0" smtClean="0">
                <a:solidFill>
                  <a:schemeClr val="bg1"/>
                </a:solidFill>
              </a:rPr>
              <a:t> </a:t>
            </a:r>
            <a:r>
              <a:rPr lang="en-US" sz="3000" dirty="0" err="1" smtClean="0">
                <a:solidFill>
                  <a:schemeClr val="bg1"/>
                </a:solidFill>
              </a:rPr>
              <a:t>đại</a:t>
            </a:r>
            <a:r>
              <a:rPr lang="en-US" sz="3000" dirty="0" smtClean="0">
                <a:solidFill>
                  <a:schemeClr val="bg1"/>
                </a:solidFill>
              </a:rPr>
              <a:t> </a:t>
            </a:r>
            <a:r>
              <a:rPr lang="en-US" sz="3000" dirty="0" err="1" smtClean="0">
                <a:solidFill>
                  <a:schemeClr val="bg1"/>
                </a:solidFill>
              </a:rPr>
              <a:t>học</a:t>
            </a:r>
            <a:r>
              <a:rPr lang="en-US" sz="3000" dirty="0" smtClean="0">
                <a:solidFill>
                  <a:schemeClr val="bg1"/>
                </a:solidFill>
              </a:rPr>
              <a:t> </a:t>
            </a:r>
            <a:r>
              <a:rPr lang="en-US" sz="3000" dirty="0" err="1" smtClean="0">
                <a:solidFill>
                  <a:schemeClr val="bg1"/>
                </a:solidFill>
              </a:rPr>
              <a:t>trở</a:t>
            </a:r>
            <a:r>
              <a:rPr lang="en-US" sz="3000" dirty="0" smtClean="0">
                <a:solidFill>
                  <a:schemeClr val="bg1"/>
                </a:solidFill>
              </a:rPr>
              <a:t> </a:t>
            </a:r>
            <a:r>
              <a:rPr lang="en-US" sz="3000" dirty="0" err="1" smtClean="0">
                <a:solidFill>
                  <a:schemeClr val="bg1"/>
                </a:solidFill>
              </a:rPr>
              <a:t>lên</a:t>
            </a:r>
            <a:r>
              <a:rPr lang="en-US" sz="3000" dirty="0" smtClean="0">
                <a:solidFill>
                  <a:schemeClr val="bg1"/>
                </a:solidFill>
              </a:rPr>
              <a:t>, </a:t>
            </a:r>
            <a:r>
              <a:rPr lang="en-US" sz="3000" dirty="0" err="1" smtClean="0">
                <a:solidFill>
                  <a:schemeClr val="bg1"/>
                </a:solidFill>
              </a:rPr>
              <a:t>đã</a:t>
            </a:r>
            <a:r>
              <a:rPr lang="en-US" sz="3000" dirty="0" smtClean="0">
                <a:solidFill>
                  <a:schemeClr val="bg1"/>
                </a:solidFill>
              </a:rPr>
              <a:t> </a:t>
            </a:r>
            <a:r>
              <a:rPr lang="en-US" sz="3000" dirty="0" err="1" smtClean="0">
                <a:solidFill>
                  <a:schemeClr val="bg1"/>
                </a:solidFill>
              </a:rPr>
              <a:t>được</a:t>
            </a:r>
            <a:r>
              <a:rPr lang="en-US" sz="3000" dirty="0" smtClean="0">
                <a:solidFill>
                  <a:schemeClr val="bg1"/>
                </a:solidFill>
              </a:rPr>
              <a:t> </a:t>
            </a:r>
            <a:r>
              <a:rPr lang="en-US" sz="3000" dirty="0" err="1" smtClean="0">
                <a:solidFill>
                  <a:schemeClr val="bg1"/>
                </a:solidFill>
              </a:rPr>
              <a:t>đào</a:t>
            </a:r>
            <a:r>
              <a:rPr lang="en-US" sz="3000" dirty="0" smtClean="0">
                <a:solidFill>
                  <a:schemeClr val="bg1"/>
                </a:solidFill>
              </a:rPr>
              <a:t> </a:t>
            </a:r>
            <a:r>
              <a:rPr lang="en-US" sz="3000" dirty="0" err="1" smtClean="0">
                <a:solidFill>
                  <a:schemeClr val="bg1"/>
                </a:solidFill>
              </a:rPr>
              <a:t>tạo</a:t>
            </a:r>
            <a:r>
              <a:rPr lang="en-US" sz="3000" dirty="0" smtClean="0">
                <a:solidFill>
                  <a:schemeClr val="bg1"/>
                </a:solidFill>
              </a:rPr>
              <a:t> </a:t>
            </a:r>
            <a:r>
              <a:rPr lang="en-US" sz="3000" dirty="0" err="1" smtClean="0">
                <a:solidFill>
                  <a:schemeClr val="bg1"/>
                </a:solidFill>
              </a:rPr>
              <a:t>và</a:t>
            </a:r>
            <a:r>
              <a:rPr lang="en-US" sz="3000" dirty="0" smtClean="0"/>
              <a:t> </a:t>
            </a:r>
            <a:r>
              <a:rPr lang="en-US" sz="3000" dirty="0" err="1" smtClean="0">
                <a:solidFill>
                  <a:srgbClr val="FFFF00"/>
                </a:solidFill>
              </a:rPr>
              <a:t>phong</a:t>
            </a:r>
            <a:r>
              <a:rPr lang="en-US" sz="3000" dirty="0" smtClean="0">
                <a:solidFill>
                  <a:srgbClr val="FFFF00"/>
                </a:solidFill>
              </a:rPr>
              <a:t> </a:t>
            </a:r>
            <a:r>
              <a:rPr lang="en-US" sz="3000" dirty="0" err="1" smtClean="0">
                <a:solidFill>
                  <a:srgbClr val="FFFF00"/>
                </a:solidFill>
              </a:rPr>
              <a:t>quân</a:t>
            </a:r>
            <a:r>
              <a:rPr lang="en-US" sz="3000" dirty="0" smtClean="0">
                <a:solidFill>
                  <a:srgbClr val="FFFF00"/>
                </a:solidFill>
              </a:rPr>
              <a:t> </a:t>
            </a:r>
            <a:r>
              <a:rPr lang="en-US" sz="3000" dirty="0" err="1" smtClean="0">
                <a:solidFill>
                  <a:srgbClr val="FFFF00"/>
                </a:solidFill>
              </a:rPr>
              <a:t>hàm</a:t>
            </a:r>
            <a:r>
              <a:rPr lang="en-US" sz="3000" dirty="0" smtClean="0">
                <a:solidFill>
                  <a:srgbClr val="FFFF00"/>
                </a:solidFill>
              </a:rPr>
              <a:t> </a:t>
            </a:r>
            <a:r>
              <a:rPr lang="en-US" sz="3000" dirty="0" err="1" smtClean="0">
                <a:solidFill>
                  <a:srgbClr val="FFFF00"/>
                </a:solidFill>
              </a:rPr>
              <a:t>sĩ</a:t>
            </a:r>
            <a:r>
              <a:rPr lang="en-US" sz="3000" dirty="0" smtClean="0">
                <a:solidFill>
                  <a:srgbClr val="FFFF00"/>
                </a:solidFill>
              </a:rPr>
              <a:t> </a:t>
            </a:r>
            <a:r>
              <a:rPr lang="en-US" sz="3000" dirty="0" err="1" smtClean="0">
                <a:solidFill>
                  <a:srgbClr val="FFFF00"/>
                </a:solidFill>
              </a:rPr>
              <a:t>quan</a:t>
            </a:r>
            <a:r>
              <a:rPr lang="en-US" sz="3000" dirty="0" smtClean="0">
                <a:solidFill>
                  <a:srgbClr val="FFFF00"/>
                </a:solidFill>
              </a:rPr>
              <a:t> </a:t>
            </a:r>
            <a:r>
              <a:rPr lang="en-US" sz="3000" dirty="0" err="1" smtClean="0">
                <a:solidFill>
                  <a:srgbClr val="FFFF00"/>
                </a:solidFill>
              </a:rPr>
              <a:t>dự</a:t>
            </a:r>
            <a:r>
              <a:rPr lang="en-US" sz="3000" dirty="0" smtClean="0">
                <a:solidFill>
                  <a:srgbClr val="FFFF00"/>
                </a:solidFill>
              </a:rPr>
              <a:t> </a:t>
            </a:r>
            <a:r>
              <a:rPr lang="en-US" sz="3000" dirty="0" err="1" smtClean="0">
                <a:solidFill>
                  <a:srgbClr val="FFFF00"/>
                </a:solidFill>
              </a:rPr>
              <a:t>bị</a:t>
            </a:r>
            <a:r>
              <a:rPr lang="en-US" sz="3000" dirty="0" smtClean="0">
                <a:solidFill>
                  <a:srgbClr val="FFFF00"/>
                </a:solidFill>
              </a:rPr>
              <a:t>;</a:t>
            </a:r>
            <a:endParaRPr lang="en-US" sz="3000" dirty="0">
              <a:solidFill>
                <a:srgbClr val="FFFF00"/>
              </a:solidFill>
            </a:endParaRPr>
          </a:p>
        </p:txBody>
      </p:sp>
      <p:sp>
        <p:nvSpPr>
          <p:cNvPr id="3" name="Rectangle 2"/>
          <p:cNvSpPr/>
          <p:nvPr/>
        </p:nvSpPr>
        <p:spPr>
          <a:xfrm>
            <a:off x="0" y="2636067"/>
            <a:ext cx="9144000" cy="1828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000" dirty="0" smtClean="0">
                <a:solidFill>
                  <a:schemeClr val="bg1">
                    <a:lumMod val="95000"/>
                  </a:schemeClr>
                </a:solidFill>
              </a:rPr>
              <a:t>d) </a:t>
            </a:r>
            <a:r>
              <a:rPr lang="en-US" sz="3000" dirty="0" err="1" smtClean="0">
                <a:solidFill>
                  <a:schemeClr val="bg1">
                    <a:lumMod val="95000"/>
                  </a:schemeClr>
                </a:solidFill>
              </a:rPr>
              <a:t>Thanh</a:t>
            </a:r>
            <a:r>
              <a:rPr lang="en-US" sz="3000" dirty="0" smtClean="0">
                <a:solidFill>
                  <a:schemeClr val="bg1">
                    <a:lumMod val="95000"/>
                  </a:schemeClr>
                </a:solidFill>
              </a:rPr>
              <a:t> </a:t>
            </a:r>
            <a:r>
              <a:rPr lang="en-US" sz="3000" dirty="0" err="1" smtClean="0">
                <a:solidFill>
                  <a:schemeClr val="bg1">
                    <a:lumMod val="95000"/>
                  </a:schemeClr>
                </a:solidFill>
              </a:rPr>
              <a:t>niên</a:t>
            </a:r>
            <a:r>
              <a:rPr lang="en-US" sz="3000" dirty="0" smtClean="0">
                <a:solidFill>
                  <a:schemeClr val="bg1">
                    <a:lumMod val="95000"/>
                  </a:schemeClr>
                </a:solidFill>
              </a:rPr>
              <a:t> </a:t>
            </a:r>
            <a:r>
              <a:rPr lang="en-US" sz="3000" dirty="0" err="1" smtClean="0">
                <a:solidFill>
                  <a:schemeClr val="bg1">
                    <a:lumMod val="95000"/>
                  </a:schemeClr>
                </a:solidFill>
              </a:rPr>
              <a:t>đã</a:t>
            </a:r>
            <a:r>
              <a:rPr lang="en-US" sz="3000" dirty="0" smtClean="0">
                <a:solidFill>
                  <a:schemeClr val="bg1">
                    <a:lumMod val="95000"/>
                  </a:schemeClr>
                </a:solidFill>
              </a:rPr>
              <a:t> </a:t>
            </a:r>
            <a:r>
              <a:rPr lang="en-US" sz="3000" dirty="0" err="1" smtClean="0">
                <a:solidFill>
                  <a:schemeClr val="bg1">
                    <a:lumMod val="95000"/>
                  </a:schemeClr>
                </a:solidFill>
              </a:rPr>
              <a:t>tốt</a:t>
            </a:r>
            <a:r>
              <a:rPr lang="en-US" sz="3000" dirty="0" smtClean="0">
                <a:solidFill>
                  <a:schemeClr val="bg1">
                    <a:lumMod val="95000"/>
                  </a:schemeClr>
                </a:solidFill>
              </a:rPr>
              <a:t> </a:t>
            </a:r>
            <a:r>
              <a:rPr lang="en-US" sz="3000" dirty="0" err="1" smtClean="0">
                <a:solidFill>
                  <a:schemeClr val="bg1">
                    <a:lumMod val="95000"/>
                  </a:schemeClr>
                </a:solidFill>
              </a:rPr>
              <a:t>nghiệp</a:t>
            </a:r>
            <a:r>
              <a:rPr lang="en-US" sz="3000" dirty="0" smtClean="0">
                <a:solidFill>
                  <a:schemeClr val="bg1">
                    <a:lumMod val="95000"/>
                  </a:schemeClr>
                </a:solidFill>
              </a:rPr>
              <a:t> </a:t>
            </a:r>
            <a:r>
              <a:rPr lang="en-US" sz="3000" dirty="0" err="1" smtClean="0">
                <a:solidFill>
                  <a:schemeClr val="bg1">
                    <a:lumMod val="95000"/>
                  </a:schemeClr>
                </a:solidFill>
              </a:rPr>
              <a:t>đại</a:t>
            </a:r>
            <a:r>
              <a:rPr lang="en-US" sz="3000" dirty="0" smtClean="0">
                <a:solidFill>
                  <a:schemeClr val="bg1">
                    <a:lumMod val="95000"/>
                  </a:schemeClr>
                </a:solidFill>
              </a:rPr>
              <a:t> </a:t>
            </a:r>
            <a:r>
              <a:rPr lang="en-US" sz="3000" dirty="0" err="1" smtClean="0">
                <a:solidFill>
                  <a:schemeClr val="bg1">
                    <a:lumMod val="95000"/>
                  </a:schemeClr>
                </a:solidFill>
              </a:rPr>
              <a:t>học</a:t>
            </a:r>
            <a:r>
              <a:rPr lang="en-US" sz="3000" dirty="0" smtClean="0">
                <a:solidFill>
                  <a:schemeClr val="bg1">
                    <a:lumMod val="95000"/>
                  </a:schemeClr>
                </a:solidFill>
              </a:rPr>
              <a:t>, </a:t>
            </a:r>
            <a:r>
              <a:rPr lang="en-US" sz="3000" dirty="0" err="1" smtClean="0">
                <a:solidFill>
                  <a:schemeClr val="bg1">
                    <a:lumMod val="95000"/>
                  </a:schemeClr>
                </a:solidFill>
              </a:rPr>
              <a:t>cao</a:t>
            </a:r>
            <a:r>
              <a:rPr lang="en-US" sz="3000" dirty="0" smtClean="0">
                <a:solidFill>
                  <a:schemeClr val="bg1">
                    <a:lumMod val="95000"/>
                  </a:schemeClr>
                </a:solidFill>
              </a:rPr>
              <a:t> </a:t>
            </a:r>
            <a:r>
              <a:rPr lang="en-US" sz="3000" dirty="0" err="1" smtClean="0">
                <a:solidFill>
                  <a:schemeClr val="bg1">
                    <a:lumMod val="95000"/>
                  </a:schemeClr>
                </a:solidFill>
              </a:rPr>
              <a:t>đẳng</a:t>
            </a:r>
            <a:r>
              <a:rPr lang="en-US" sz="3000" dirty="0" smtClean="0">
                <a:solidFill>
                  <a:schemeClr val="bg1">
                    <a:lumMod val="95000"/>
                  </a:schemeClr>
                </a:solidFill>
              </a:rPr>
              <a:t>, </a:t>
            </a:r>
            <a:r>
              <a:rPr lang="en-US" sz="3000" dirty="0" err="1" smtClean="0">
                <a:solidFill>
                  <a:schemeClr val="bg1">
                    <a:lumMod val="95000"/>
                  </a:schemeClr>
                </a:solidFill>
              </a:rPr>
              <a:t>trung</a:t>
            </a:r>
            <a:r>
              <a:rPr lang="en-US" sz="3000" dirty="0" smtClean="0">
                <a:solidFill>
                  <a:schemeClr val="bg1">
                    <a:lumMod val="95000"/>
                  </a:schemeClr>
                </a:solidFill>
              </a:rPr>
              <a:t> </a:t>
            </a:r>
            <a:r>
              <a:rPr lang="en-US" sz="3000" dirty="0" err="1" smtClean="0">
                <a:solidFill>
                  <a:schemeClr val="bg1">
                    <a:lumMod val="95000"/>
                  </a:schemeClr>
                </a:solidFill>
              </a:rPr>
              <a:t>cấp</a:t>
            </a:r>
            <a:r>
              <a:rPr lang="en-US" sz="3000" dirty="0" smtClean="0">
                <a:solidFill>
                  <a:schemeClr val="bg1">
                    <a:lumMod val="95000"/>
                  </a:schemeClr>
                </a:solidFill>
              </a:rPr>
              <a:t> </a:t>
            </a:r>
            <a:r>
              <a:rPr lang="en-US" sz="3000" dirty="0" err="1" smtClean="0">
                <a:solidFill>
                  <a:schemeClr val="bg1">
                    <a:lumMod val="95000"/>
                  </a:schemeClr>
                </a:solidFill>
              </a:rPr>
              <a:t>tình</a:t>
            </a:r>
            <a:r>
              <a:rPr lang="en-US" sz="3000" dirty="0" smtClean="0">
                <a:solidFill>
                  <a:schemeClr val="bg1">
                    <a:lumMod val="95000"/>
                  </a:schemeClr>
                </a:solidFill>
              </a:rPr>
              <a:t> </a:t>
            </a:r>
            <a:r>
              <a:rPr lang="en-US" sz="3000" dirty="0" err="1" smtClean="0">
                <a:solidFill>
                  <a:schemeClr val="bg1">
                    <a:lumMod val="95000"/>
                  </a:schemeClr>
                </a:solidFill>
              </a:rPr>
              <a:t>nguyện</a:t>
            </a:r>
            <a:r>
              <a:rPr lang="en-US" sz="3000" dirty="0" smtClean="0">
                <a:solidFill>
                  <a:schemeClr val="bg1">
                    <a:lumMod val="95000"/>
                  </a:schemeClr>
                </a:solidFill>
              </a:rPr>
              <a:t> </a:t>
            </a:r>
            <a:r>
              <a:rPr lang="en-US" sz="3000" dirty="0" err="1" smtClean="0">
                <a:solidFill>
                  <a:schemeClr val="bg1">
                    <a:lumMod val="95000"/>
                  </a:schemeClr>
                </a:solidFill>
              </a:rPr>
              <a:t>phục</a:t>
            </a:r>
            <a:r>
              <a:rPr lang="en-US" sz="3000" dirty="0" smtClean="0">
                <a:solidFill>
                  <a:schemeClr val="bg1">
                    <a:lumMod val="95000"/>
                  </a:schemeClr>
                </a:solidFill>
              </a:rPr>
              <a:t> </a:t>
            </a:r>
            <a:r>
              <a:rPr lang="en-US" sz="3000" dirty="0" err="1" smtClean="0">
                <a:solidFill>
                  <a:schemeClr val="bg1">
                    <a:lumMod val="95000"/>
                  </a:schemeClr>
                </a:solidFill>
              </a:rPr>
              <a:t>vụ</a:t>
            </a:r>
            <a:r>
              <a:rPr lang="en-US" sz="3000" dirty="0" smtClean="0">
                <a:solidFill>
                  <a:schemeClr val="bg1">
                    <a:lumMod val="95000"/>
                  </a:schemeClr>
                </a:solidFill>
              </a:rPr>
              <a:t> </a:t>
            </a:r>
            <a:r>
              <a:rPr lang="en-US" sz="3000" dirty="0" err="1" smtClean="0">
                <a:solidFill>
                  <a:schemeClr val="bg1">
                    <a:lumMod val="95000"/>
                  </a:schemeClr>
                </a:solidFill>
              </a:rPr>
              <a:t>tại</a:t>
            </a:r>
            <a:r>
              <a:rPr lang="en-US" sz="3000" dirty="0" smtClean="0">
                <a:solidFill>
                  <a:schemeClr val="bg1">
                    <a:lumMod val="95000"/>
                  </a:schemeClr>
                </a:solidFill>
              </a:rPr>
              <a:t> </a:t>
            </a:r>
            <a:r>
              <a:rPr lang="en-US" sz="3000" dirty="0" err="1" smtClean="0">
                <a:solidFill>
                  <a:schemeClr val="bg1">
                    <a:lumMod val="95000"/>
                  </a:schemeClr>
                </a:solidFill>
              </a:rPr>
              <a:t>đoàn</a:t>
            </a:r>
            <a:r>
              <a:rPr lang="en-US" sz="3000" dirty="0" smtClean="0">
                <a:solidFill>
                  <a:schemeClr val="bg1">
                    <a:lumMod val="95000"/>
                  </a:schemeClr>
                </a:solidFill>
              </a:rPr>
              <a:t> </a:t>
            </a:r>
            <a:r>
              <a:rPr lang="en-US" sz="3000" dirty="0" err="1" smtClean="0">
                <a:solidFill>
                  <a:schemeClr val="bg1">
                    <a:lumMod val="95000"/>
                  </a:schemeClr>
                </a:solidFill>
              </a:rPr>
              <a:t>kinh</a:t>
            </a:r>
            <a:r>
              <a:rPr lang="en-US" sz="3000" dirty="0" smtClean="0">
                <a:solidFill>
                  <a:schemeClr val="bg1">
                    <a:lumMod val="95000"/>
                  </a:schemeClr>
                </a:solidFill>
              </a:rPr>
              <a:t> </a:t>
            </a:r>
            <a:r>
              <a:rPr lang="en-US" sz="3000" dirty="0" err="1" smtClean="0">
                <a:solidFill>
                  <a:schemeClr val="bg1">
                    <a:lumMod val="95000"/>
                  </a:schemeClr>
                </a:solidFill>
              </a:rPr>
              <a:t>tế</a:t>
            </a:r>
            <a:r>
              <a:rPr lang="en-US" sz="3000" dirty="0" smtClean="0">
                <a:solidFill>
                  <a:schemeClr val="bg1">
                    <a:lumMod val="95000"/>
                  </a:schemeClr>
                </a:solidFill>
              </a:rPr>
              <a:t> - </a:t>
            </a:r>
            <a:r>
              <a:rPr lang="en-US" sz="3000" dirty="0" err="1" smtClean="0">
                <a:solidFill>
                  <a:schemeClr val="bg1">
                    <a:lumMod val="95000"/>
                  </a:schemeClr>
                </a:solidFill>
              </a:rPr>
              <a:t>quốc</a:t>
            </a:r>
            <a:r>
              <a:rPr lang="en-US" sz="3000" dirty="0" smtClean="0">
                <a:solidFill>
                  <a:schemeClr val="bg1">
                    <a:lumMod val="95000"/>
                  </a:schemeClr>
                </a:solidFill>
              </a:rPr>
              <a:t> </a:t>
            </a:r>
            <a:r>
              <a:rPr lang="en-US" sz="3000" dirty="0" err="1" smtClean="0">
                <a:solidFill>
                  <a:schemeClr val="bg1">
                    <a:lumMod val="95000"/>
                  </a:schemeClr>
                </a:solidFill>
              </a:rPr>
              <a:t>phòng</a:t>
            </a:r>
            <a:r>
              <a:rPr lang="en-US" sz="3000" dirty="0" smtClean="0">
                <a:solidFill>
                  <a:schemeClr val="bg1">
                    <a:lumMod val="95000"/>
                  </a:schemeClr>
                </a:solidFill>
              </a:rPr>
              <a:t> </a:t>
            </a:r>
            <a:r>
              <a:rPr lang="en-US" sz="3000" dirty="0" err="1" smtClean="0">
                <a:solidFill>
                  <a:srgbClr val="FFFF00"/>
                </a:solidFill>
              </a:rPr>
              <a:t>từ</a:t>
            </a:r>
            <a:r>
              <a:rPr lang="en-US" sz="3000" dirty="0" smtClean="0">
                <a:solidFill>
                  <a:srgbClr val="FFFF00"/>
                </a:solidFill>
              </a:rPr>
              <a:t> </a:t>
            </a:r>
            <a:r>
              <a:rPr lang="en-US" sz="3000" dirty="0" err="1" smtClean="0">
                <a:solidFill>
                  <a:srgbClr val="FFFF00"/>
                </a:solidFill>
              </a:rPr>
              <a:t>đủ</a:t>
            </a:r>
            <a:r>
              <a:rPr lang="en-US" sz="3000" dirty="0" smtClean="0">
                <a:solidFill>
                  <a:srgbClr val="FFFF00"/>
                </a:solidFill>
              </a:rPr>
              <a:t> 24 </a:t>
            </a:r>
            <a:r>
              <a:rPr lang="en-US" sz="3000" dirty="0" err="1" smtClean="0">
                <a:solidFill>
                  <a:srgbClr val="FFFF00"/>
                </a:solidFill>
              </a:rPr>
              <a:t>tháng</a:t>
            </a:r>
            <a:r>
              <a:rPr lang="en-US" sz="3000" dirty="0" smtClean="0">
                <a:solidFill>
                  <a:srgbClr val="FFFF00"/>
                </a:solidFill>
              </a:rPr>
              <a:t> </a:t>
            </a:r>
            <a:r>
              <a:rPr lang="en-US" sz="3000" dirty="0" err="1" smtClean="0">
                <a:solidFill>
                  <a:srgbClr val="FFFF00"/>
                </a:solidFill>
              </a:rPr>
              <a:t>trở</a:t>
            </a:r>
            <a:r>
              <a:rPr lang="en-US" sz="3000" dirty="0" smtClean="0">
                <a:solidFill>
                  <a:srgbClr val="FFFF00"/>
                </a:solidFill>
              </a:rPr>
              <a:t> </a:t>
            </a:r>
            <a:r>
              <a:rPr lang="en-US" sz="3000" dirty="0" err="1" smtClean="0">
                <a:solidFill>
                  <a:srgbClr val="FFFF00"/>
                </a:solidFill>
              </a:rPr>
              <a:t>lên</a:t>
            </a:r>
            <a:r>
              <a:rPr lang="en-US" sz="3000" dirty="0" smtClean="0">
                <a:solidFill>
                  <a:srgbClr val="FFFF00"/>
                </a:solidFill>
              </a:rPr>
              <a:t> </a:t>
            </a:r>
            <a:r>
              <a:rPr lang="en-US" sz="3000" dirty="0" err="1" smtClean="0">
                <a:solidFill>
                  <a:schemeClr val="bg1">
                    <a:lumMod val="95000"/>
                  </a:schemeClr>
                </a:solidFill>
              </a:rPr>
              <a:t>theo</a:t>
            </a:r>
            <a:r>
              <a:rPr lang="en-US" sz="3000" dirty="0" smtClean="0">
                <a:solidFill>
                  <a:schemeClr val="bg1">
                    <a:lumMod val="95000"/>
                  </a:schemeClr>
                </a:solidFill>
              </a:rPr>
              <a:t> </a:t>
            </a:r>
            <a:r>
              <a:rPr lang="en-US" sz="3000" dirty="0" err="1" smtClean="0">
                <a:solidFill>
                  <a:schemeClr val="bg1">
                    <a:lumMod val="95000"/>
                  </a:schemeClr>
                </a:solidFill>
              </a:rPr>
              <a:t>đề</a:t>
            </a:r>
            <a:r>
              <a:rPr lang="en-US" sz="3000" dirty="0" smtClean="0">
                <a:solidFill>
                  <a:schemeClr val="bg1">
                    <a:lumMod val="95000"/>
                  </a:schemeClr>
                </a:solidFill>
              </a:rPr>
              <a:t> </a:t>
            </a:r>
            <a:r>
              <a:rPr lang="en-US" sz="3000" dirty="0" err="1" smtClean="0">
                <a:solidFill>
                  <a:schemeClr val="bg1">
                    <a:lumMod val="95000"/>
                  </a:schemeClr>
                </a:solidFill>
              </a:rPr>
              <a:t>án</a:t>
            </a:r>
            <a:r>
              <a:rPr lang="en-US" sz="3000" dirty="0" smtClean="0">
                <a:solidFill>
                  <a:schemeClr val="bg1">
                    <a:lumMod val="95000"/>
                  </a:schemeClr>
                </a:solidFill>
              </a:rPr>
              <a:t> do </a:t>
            </a:r>
            <a:r>
              <a:rPr lang="en-US" sz="3000" dirty="0" err="1" smtClean="0">
                <a:solidFill>
                  <a:schemeClr val="bg1">
                    <a:lumMod val="95000"/>
                  </a:schemeClr>
                </a:solidFill>
              </a:rPr>
              <a:t>thủ</a:t>
            </a:r>
            <a:r>
              <a:rPr lang="en-US" sz="3000" dirty="0" smtClean="0">
                <a:solidFill>
                  <a:schemeClr val="bg1">
                    <a:lumMod val="95000"/>
                  </a:schemeClr>
                </a:solidFill>
              </a:rPr>
              <a:t> </a:t>
            </a:r>
            <a:r>
              <a:rPr lang="en-US" sz="3000" dirty="0" err="1" smtClean="0">
                <a:solidFill>
                  <a:schemeClr val="bg1">
                    <a:lumMod val="95000"/>
                  </a:schemeClr>
                </a:solidFill>
              </a:rPr>
              <a:t>tướng</a:t>
            </a:r>
            <a:r>
              <a:rPr lang="en-US" sz="3000" dirty="0" smtClean="0">
                <a:solidFill>
                  <a:schemeClr val="bg1">
                    <a:lumMod val="95000"/>
                  </a:schemeClr>
                </a:solidFill>
              </a:rPr>
              <a:t> </a:t>
            </a:r>
            <a:r>
              <a:rPr lang="en-US" sz="3000" dirty="0" err="1" smtClean="0">
                <a:solidFill>
                  <a:schemeClr val="bg1">
                    <a:lumMod val="95000"/>
                  </a:schemeClr>
                </a:solidFill>
              </a:rPr>
              <a:t>Chính</a:t>
            </a:r>
            <a:r>
              <a:rPr lang="en-US" sz="3000" dirty="0" smtClean="0">
                <a:solidFill>
                  <a:schemeClr val="bg1">
                    <a:lumMod val="95000"/>
                  </a:schemeClr>
                </a:solidFill>
              </a:rPr>
              <a:t> </a:t>
            </a:r>
            <a:r>
              <a:rPr lang="en-US" sz="3000" dirty="0" err="1" smtClean="0">
                <a:solidFill>
                  <a:schemeClr val="bg1">
                    <a:lumMod val="95000"/>
                  </a:schemeClr>
                </a:solidFill>
              </a:rPr>
              <a:t>phủ</a:t>
            </a:r>
            <a:r>
              <a:rPr lang="en-US" sz="3000" dirty="0" smtClean="0">
                <a:solidFill>
                  <a:schemeClr val="bg1">
                    <a:lumMod val="95000"/>
                  </a:schemeClr>
                </a:solidFill>
              </a:rPr>
              <a:t> </a:t>
            </a:r>
            <a:r>
              <a:rPr lang="en-US" sz="3000" dirty="0" err="1" smtClean="0">
                <a:solidFill>
                  <a:schemeClr val="bg1">
                    <a:lumMod val="95000"/>
                  </a:schemeClr>
                </a:solidFill>
              </a:rPr>
              <a:t>quyết</a:t>
            </a:r>
            <a:r>
              <a:rPr lang="en-US" sz="3000" dirty="0" smtClean="0">
                <a:solidFill>
                  <a:schemeClr val="bg1">
                    <a:lumMod val="95000"/>
                  </a:schemeClr>
                </a:solidFill>
              </a:rPr>
              <a:t> </a:t>
            </a:r>
            <a:r>
              <a:rPr lang="en-US" sz="3000" dirty="0" err="1" smtClean="0">
                <a:solidFill>
                  <a:schemeClr val="bg1">
                    <a:lumMod val="95000"/>
                  </a:schemeClr>
                </a:solidFill>
              </a:rPr>
              <a:t>định</a:t>
            </a:r>
            <a:r>
              <a:rPr lang="en-US" sz="3000" dirty="0" smtClean="0">
                <a:solidFill>
                  <a:schemeClr val="bg1">
                    <a:lumMod val="95000"/>
                  </a:schemeClr>
                </a:solidFill>
              </a:rPr>
              <a:t>;</a:t>
            </a:r>
            <a:endParaRPr lang="en-US" sz="3000" dirty="0">
              <a:solidFill>
                <a:schemeClr val="bg1">
                  <a:lumMod val="95000"/>
                </a:schemeClr>
              </a:solidFill>
            </a:endParaRPr>
          </a:p>
        </p:txBody>
      </p:sp>
    </p:spTree>
    <p:extLst>
      <p:ext uri="{BB962C8B-B14F-4D97-AF65-F5344CB8AC3E}">
        <p14:creationId xmlns:p14="http://schemas.microsoft.com/office/powerpoint/2010/main" val="9019936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66800" y="2438400"/>
            <a:ext cx="7473950" cy="4076700"/>
          </a:xfrm>
          <a:prstGeom prst="rect">
            <a:avLst/>
          </a:prstGeom>
        </p:spPr>
      </p:pic>
      <p:pic>
        <p:nvPicPr>
          <p:cNvPr id="6" name="Picture 5"/>
          <p:cNvPicPr>
            <a:picLocks noChangeAspect="1"/>
          </p:cNvPicPr>
          <p:nvPr/>
        </p:nvPicPr>
        <p:blipFill>
          <a:blip r:embed="rId3"/>
          <a:stretch>
            <a:fillRect/>
          </a:stretch>
        </p:blipFill>
        <p:spPr>
          <a:xfrm>
            <a:off x="152400" y="762000"/>
            <a:ext cx="8785097" cy="1121761"/>
          </a:xfrm>
          <a:prstGeom prst="rect">
            <a:avLst/>
          </a:prstGeom>
        </p:spPr>
      </p:pic>
    </p:spTree>
    <p:extLst>
      <p:ext uri="{BB962C8B-B14F-4D97-AF65-F5344CB8AC3E}">
        <p14:creationId xmlns:p14="http://schemas.microsoft.com/office/powerpoint/2010/main" val="48378970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38666" y="609600"/>
            <a:ext cx="8066667" cy="5228924"/>
          </a:xfrm>
          <a:prstGeom prst="rect">
            <a:avLst/>
          </a:prstGeom>
        </p:spPr>
      </p:pic>
    </p:spTree>
    <p:extLst>
      <p:ext uri="{BB962C8B-B14F-4D97-AF65-F5344CB8AC3E}">
        <p14:creationId xmlns:p14="http://schemas.microsoft.com/office/powerpoint/2010/main" val="38075796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095" y="1181381"/>
            <a:ext cx="8923809" cy="4495238"/>
          </a:xfrm>
          <a:prstGeom prst="rect">
            <a:avLst/>
          </a:prstGeom>
        </p:spPr>
      </p:pic>
    </p:spTree>
    <p:extLst>
      <p:ext uri="{BB962C8B-B14F-4D97-AF65-F5344CB8AC3E}">
        <p14:creationId xmlns:p14="http://schemas.microsoft.com/office/powerpoint/2010/main" val="36329390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70155" y="33455"/>
            <a:ext cx="7059445" cy="4723472"/>
          </a:xfrm>
          <a:prstGeom prst="rect">
            <a:avLst/>
          </a:prstGeom>
        </p:spPr>
      </p:pic>
      <p:sp>
        <p:nvSpPr>
          <p:cNvPr id="5" name="Rectangle 4"/>
          <p:cNvSpPr/>
          <p:nvPr/>
        </p:nvSpPr>
        <p:spPr>
          <a:xfrm>
            <a:off x="381000" y="4724400"/>
            <a:ext cx="8763000" cy="2062103"/>
          </a:xfrm>
          <a:prstGeom prst="rect">
            <a:avLst/>
          </a:prstGeom>
        </p:spPr>
        <p:txBody>
          <a:bodyPr wrap="square">
            <a:spAutoFit/>
          </a:bodyPr>
          <a:lstStyle/>
          <a:p>
            <a:pPr>
              <a:spcBef>
                <a:spcPts val="600"/>
              </a:spcBef>
              <a:spcAft>
                <a:spcPts val="600"/>
              </a:spcAft>
            </a:pPr>
            <a:r>
              <a:rPr lang="vi-VN">
                <a:solidFill>
                  <a:srgbClr val="FF0000"/>
                </a:solidFill>
              </a:rPr>
              <a:t>- Đang bị truy cứu trách nhiệm hình sự; đang chấp hành hình phạt tù, cải tạo không giam giữ, quản chế hoặc đã chấp hành xong hình phạt tù nhưng chưa được xóa án tích;</a:t>
            </a:r>
          </a:p>
          <a:p>
            <a:pPr>
              <a:spcBef>
                <a:spcPts val="600"/>
              </a:spcBef>
              <a:spcAft>
                <a:spcPts val="600"/>
              </a:spcAft>
            </a:pPr>
            <a:r>
              <a:rPr lang="vi-VN">
                <a:solidFill>
                  <a:srgbClr val="002060"/>
                </a:solidFill>
              </a:rPr>
              <a:t>- Đang bị áp dụng biện pháp giáo dục tại xã, phường, thị trấn hoặc đưa vào trường giáo dưỡng, cơ sở giáo dục bắt buộc, cơ sở cai nghiện bắt buộc;</a:t>
            </a:r>
          </a:p>
          <a:p>
            <a:pPr>
              <a:spcBef>
                <a:spcPts val="600"/>
              </a:spcBef>
              <a:spcAft>
                <a:spcPts val="600"/>
              </a:spcAft>
            </a:pPr>
            <a:r>
              <a:rPr lang="vi-VN">
                <a:solidFill>
                  <a:srgbClr val="7030A0"/>
                </a:solidFill>
              </a:rPr>
              <a:t>- Bị tước quyền phục vụ trong lực lượng vũ trang nhân dân.</a:t>
            </a:r>
            <a:endParaRPr lang="en-US">
              <a:solidFill>
                <a:srgbClr val="7030A0"/>
              </a:solidFill>
            </a:endParaRPr>
          </a:p>
        </p:txBody>
      </p:sp>
    </p:spTree>
    <p:extLst>
      <p:ext uri="{BB962C8B-B14F-4D97-AF65-F5344CB8AC3E}">
        <p14:creationId xmlns:p14="http://schemas.microsoft.com/office/powerpoint/2010/main" val="21746117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36" y="0"/>
            <a:ext cx="9103005" cy="11430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4800" b="1" i="1" dirty="0"/>
          </a:p>
        </p:txBody>
      </p:sp>
      <p:sp>
        <p:nvSpPr>
          <p:cNvPr id="5" name="Rectangle 4"/>
          <p:cNvSpPr/>
          <p:nvPr/>
        </p:nvSpPr>
        <p:spPr>
          <a:xfrm>
            <a:off x="-76200" y="30933"/>
            <a:ext cx="9103006" cy="923330"/>
          </a:xfrm>
          <a:prstGeom prst="rect">
            <a:avLst/>
          </a:prstGeom>
          <a:noFill/>
        </p:spPr>
        <p:txBody>
          <a:bodyPr wrap="none" lIns="91440" tIns="45720" rIns="91440" bIns="45720">
            <a:spAutoFit/>
          </a:bodyPr>
          <a:lstStyle/>
          <a:p>
            <a:pPr algn="ctr"/>
            <a:r>
              <a:rPr lang="en-US" sz="5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NGHĨA VỤ QUÂN SỰ NĂM 2026</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4262"/>
            <a:ext cx="9144000" cy="5903738"/>
          </a:xfrm>
          <a:prstGeom prst="rect">
            <a:avLst/>
          </a:prstGeom>
        </p:spPr>
      </p:pic>
    </p:spTree>
    <p:extLst>
      <p:ext uri="{BB962C8B-B14F-4D97-AF65-F5344CB8AC3E}">
        <p14:creationId xmlns:p14="http://schemas.microsoft.com/office/powerpoint/2010/main" val="8220594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0375" y="465138"/>
            <a:ext cx="8296276" cy="5791200"/>
          </a:xfrm>
          <a:prstGeom prst="rect">
            <a:avLst/>
          </a:prstGeom>
        </p:spPr>
      </p:pic>
      <p:sp>
        <p:nvSpPr>
          <p:cNvPr id="2" name="AutoShape 6" descr="Người đi nghĩa vụ quân sự được hưởng quyền lợi gì?"/>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8" descr="Người đi nghĩa vụ quân sự được hưởng quyền lợi gì?"/>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a:stretch>
            <a:fillRect/>
          </a:stretch>
        </p:blipFill>
        <p:spPr>
          <a:xfrm>
            <a:off x="0" y="160337"/>
            <a:ext cx="9144000" cy="6697662"/>
          </a:xfrm>
          <a:prstGeom prst="rect">
            <a:avLst/>
          </a:prstGeom>
        </p:spPr>
      </p:pic>
      <p:sp>
        <p:nvSpPr>
          <p:cNvPr id="11" name="Rectangle 10"/>
          <p:cNvSpPr/>
          <p:nvPr/>
        </p:nvSpPr>
        <p:spPr>
          <a:xfrm>
            <a:off x="-21125" y="7936"/>
            <a:ext cx="9165125" cy="86081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err="1" smtClean="0">
                <a:solidFill>
                  <a:srgbClr val="C00000"/>
                </a:solidFill>
              </a:rPr>
              <a:t>Quyền</a:t>
            </a:r>
            <a:r>
              <a:rPr lang="en-US" sz="2800" b="1" dirty="0" smtClean="0">
                <a:solidFill>
                  <a:srgbClr val="C00000"/>
                </a:solidFill>
              </a:rPr>
              <a:t> </a:t>
            </a:r>
            <a:r>
              <a:rPr lang="en-US" sz="2800" b="1" dirty="0" err="1" smtClean="0">
                <a:solidFill>
                  <a:srgbClr val="C00000"/>
                </a:solidFill>
              </a:rPr>
              <a:t>lợi</a:t>
            </a:r>
            <a:r>
              <a:rPr lang="en-US" sz="2800" b="1" dirty="0" smtClean="0">
                <a:solidFill>
                  <a:srgbClr val="C00000"/>
                </a:solidFill>
              </a:rPr>
              <a:t> </a:t>
            </a:r>
            <a:r>
              <a:rPr lang="en-US" sz="2800" b="1" dirty="0" err="1" smtClean="0">
                <a:solidFill>
                  <a:srgbClr val="C00000"/>
                </a:solidFill>
              </a:rPr>
              <a:t>cho</a:t>
            </a:r>
            <a:r>
              <a:rPr lang="en-US" sz="2800" b="1" dirty="0" smtClean="0">
                <a:solidFill>
                  <a:srgbClr val="C00000"/>
                </a:solidFill>
              </a:rPr>
              <a:t> </a:t>
            </a:r>
            <a:r>
              <a:rPr lang="en-US" sz="2800" b="1" dirty="0" err="1" smtClean="0">
                <a:solidFill>
                  <a:srgbClr val="C00000"/>
                </a:solidFill>
              </a:rPr>
              <a:t>công</a:t>
            </a:r>
            <a:r>
              <a:rPr lang="en-US" sz="2800" b="1" dirty="0" smtClean="0">
                <a:solidFill>
                  <a:srgbClr val="C00000"/>
                </a:solidFill>
              </a:rPr>
              <a:t> </a:t>
            </a:r>
            <a:r>
              <a:rPr lang="en-US" sz="2800" b="1" dirty="0" err="1" smtClean="0">
                <a:solidFill>
                  <a:srgbClr val="C00000"/>
                </a:solidFill>
              </a:rPr>
              <a:t>dân</a:t>
            </a:r>
            <a:r>
              <a:rPr lang="en-US" sz="2800" b="1" dirty="0" smtClean="0">
                <a:solidFill>
                  <a:srgbClr val="C00000"/>
                </a:solidFill>
              </a:rPr>
              <a:t> </a:t>
            </a:r>
            <a:r>
              <a:rPr lang="en-US" sz="2800" b="1" dirty="0" err="1" smtClean="0">
                <a:solidFill>
                  <a:srgbClr val="C00000"/>
                </a:solidFill>
              </a:rPr>
              <a:t>đi</a:t>
            </a:r>
            <a:r>
              <a:rPr lang="en-US" sz="2800" b="1" dirty="0" smtClean="0">
                <a:solidFill>
                  <a:srgbClr val="C00000"/>
                </a:solidFill>
              </a:rPr>
              <a:t> </a:t>
            </a:r>
            <a:r>
              <a:rPr lang="en-US" sz="2800" b="1" dirty="0" err="1" smtClean="0">
                <a:solidFill>
                  <a:srgbClr val="C00000"/>
                </a:solidFill>
              </a:rPr>
              <a:t>nghĩa</a:t>
            </a:r>
            <a:r>
              <a:rPr lang="en-US" sz="2800" b="1" dirty="0" smtClean="0">
                <a:solidFill>
                  <a:srgbClr val="C00000"/>
                </a:solidFill>
              </a:rPr>
              <a:t> </a:t>
            </a:r>
            <a:r>
              <a:rPr lang="en-US" sz="2800" b="1" dirty="0" err="1" smtClean="0">
                <a:solidFill>
                  <a:srgbClr val="C00000"/>
                </a:solidFill>
              </a:rPr>
              <a:t>vụ</a:t>
            </a:r>
            <a:r>
              <a:rPr lang="en-US" sz="2800" b="1" dirty="0" smtClean="0">
                <a:solidFill>
                  <a:srgbClr val="C00000"/>
                </a:solidFill>
              </a:rPr>
              <a:t> </a:t>
            </a:r>
            <a:r>
              <a:rPr lang="en-US" sz="2800" b="1" dirty="0" err="1" smtClean="0">
                <a:solidFill>
                  <a:srgbClr val="C00000"/>
                </a:solidFill>
              </a:rPr>
              <a:t>quân</a:t>
            </a:r>
            <a:r>
              <a:rPr lang="en-US" sz="2800" b="1" dirty="0" smtClean="0">
                <a:solidFill>
                  <a:srgbClr val="C00000"/>
                </a:solidFill>
              </a:rPr>
              <a:t> </a:t>
            </a:r>
            <a:r>
              <a:rPr lang="en-US" sz="2800" b="1" dirty="0" err="1" smtClean="0">
                <a:solidFill>
                  <a:srgbClr val="C00000"/>
                </a:solidFill>
              </a:rPr>
              <a:t>sự</a:t>
            </a:r>
            <a:r>
              <a:rPr lang="en-US" sz="2800" b="1" dirty="0" smtClean="0">
                <a:solidFill>
                  <a:srgbClr val="C00000"/>
                </a:solidFill>
              </a:rPr>
              <a:t> </a:t>
            </a:r>
            <a:r>
              <a:rPr lang="en-US" sz="2800" b="1" dirty="0" err="1" smtClean="0">
                <a:solidFill>
                  <a:srgbClr val="C00000"/>
                </a:solidFill>
              </a:rPr>
              <a:t>năm</a:t>
            </a:r>
            <a:r>
              <a:rPr lang="en-US" sz="2800" b="1" dirty="0" smtClean="0">
                <a:solidFill>
                  <a:srgbClr val="C00000"/>
                </a:solidFill>
              </a:rPr>
              <a:t> 2027</a:t>
            </a:r>
            <a:endParaRPr lang="en-US" sz="2800" b="1" dirty="0">
              <a:solidFill>
                <a:srgbClr val="C00000"/>
              </a:solidFill>
            </a:endParaRPr>
          </a:p>
        </p:txBody>
      </p:sp>
    </p:spTree>
    <p:extLst>
      <p:ext uri="{BB962C8B-B14F-4D97-AF65-F5344CB8AC3E}">
        <p14:creationId xmlns:p14="http://schemas.microsoft.com/office/powerpoint/2010/main" val="41216490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467600" cy="639762"/>
          </a:xfrm>
        </p:spPr>
        <p:txBody>
          <a:bodyPr>
            <a:normAutofit/>
          </a:bodyPr>
          <a:lstStyle/>
          <a:p>
            <a:r>
              <a:rPr lang="en-US" sz="3000" b="1">
                <a:solidFill>
                  <a:srgbClr val="FF0000"/>
                </a:solidFill>
                <a:latin typeface="Times New Roman" pitchFamily="18" charset="0"/>
                <a:cs typeface="Times New Roman" pitchFamily="18" charset="0"/>
              </a:rPr>
              <a:t>CÁC VĂN BẢN HƯỚNG DẪN THI HÀNH</a:t>
            </a:r>
            <a:endParaRPr lang="en-US" sz="3000">
              <a:latin typeface="Times New Roman" pitchFamily="18" charset="0"/>
              <a:cs typeface="Times New Roman" pitchFamily="18" charset="0"/>
            </a:endParaRPr>
          </a:p>
        </p:txBody>
      </p:sp>
      <p:sp>
        <p:nvSpPr>
          <p:cNvPr id="3" name="Content Placeholder 2"/>
          <p:cNvSpPr>
            <a:spLocks noGrp="1"/>
          </p:cNvSpPr>
          <p:nvPr>
            <p:ph idx="1"/>
          </p:nvPr>
        </p:nvSpPr>
        <p:spPr>
          <a:xfrm>
            <a:off x="457200" y="838200"/>
            <a:ext cx="8229600" cy="5867400"/>
          </a:xfrm>
        </p:spPr>
        <p:style>
          <a:lnRef idx="1">
            <a:schemeClr val="accent3"/>
          </a:lnRef>
          <a:fillRef idx="2">
            <a:schemeClr val="accent3"/>
          </a:fillRef>
          <a:effectRef idx="1">
            <a:schemeClr val="accent3"/>
          </a:effectRef>
          <a:fontRef idx="minor">
            <a:schemeClr val="dk1"/>
          </a:fontRef>
        </p:style>
        <p:txBody>
          <a:bodyPr>
            <a:noAutofit/>
          </a:bodyPr>
          <a:lstStyle/>
          <a:p>
            <a:pPr algn="just"/>
            <a:r>
              <a:rPr lang="en-US" sz="2400" u="sng" dirty="0" err="1">
                <a:latin typeface="Times New Roman" pitchFamily="18" charset="0"/>
                <a:cs typeface="Times New Roman" pitchFamily="18" charset="0"/>
                <a:hlinkClick r:id="rId3"/>
              </a:rPr>
              <a:t>Nghị</a:t>
            </a:r>
            <a:r>
              <a:rPr lang="en-US" sz="2400" u="sng" dirty="0">
                <a:latin typeface="Times New Roman" pitchFamily="18" charset="0"/>
                <a:cs typeface="Times New Roman" pitchFamily="18" charset="0"/>
                <a:hlinkClick r:id="rId3"/>
              </a:rPr>
              <a:t> </a:t>
            </a:r>
            <a:r>
              <a:rPr lang="en-US" sz="2400" u="sng" dirty="0" err="1">
                <a:latin typeface="Times New Roman" pitchFamily="18" charset="0"/>
                <a:cs typeface="Times New Roman" pitchFamily="18" charset="0"/>
                <a:hlinkClick r:id="rId3"/>
              </a:rPr>
              <a:t>định</a:t>
            </a:r>
            <a:r>
              <a:rPr lang="en-US" sz="2400" u="sng" dirty="0">
                <a:latin typeface="Times New Roman" pitchFamily="18" charset="0"/>
                <a:cs typeface="Times New Roman" pitchFamily="18" charset="0"/>
                <a:hlinkClick r:id="rId3"/>
              </a:rPr>
              <a:t> </a:t>
            </a:r>
            <a:r>
              <a:rPr lang="en-US" sz="2400" u="sng" dirty="0" smtClean="0">
                <a:latin typeface="Times New Roman" pitchFamily="18" charset="0"/>
                <a:cs typeface="Times New Roman" pitchFamily="18" charset="0"/>
                <a:hlinkClick r:id="rId3"/>
              </a:rPr>
              <a:t>218/2025/NĐ-CP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05/8/2025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phạt</a:t>
            </a:r>
            <a:r>
              <a:rPr lang="en-US" sz="2400" dirty="0">
                <a:latin typeface="Times New Roman" pitchFamily="18" charset="0"/>
                <a:cs typeface="Times New Roman" pitchFamily="18" charset="0"/>
              </a:rPr>
              <a:t> vi </a:t>
            </a:r>
            <a:r>
              <a:rPr lang="en-US" sz="2400" dirty="0" err="1">
                <a:latin typeface="Times New Roman" pitchFamily="18" charset="0"/>
                <a:cs typeface="Times New Roman" pitchFamily="18" charset="0"/>
              </a:rPr>
              <a:t>phạm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lĩnh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yếu</a:t>
            </a:r>
            <a:endParaRPr lang="en-US" sz="2400" dirty="0">
              <a:latin typeface="Times New Roman" pitchFamily="18" charset="0"/>
              <a:cs typeface="Times New Roman" pitchFamily="18" charset="0"/>
            </a:endParaRPr>
          </a:p>
          <a:p>
            <a:pPr algn="just"/>
            <a:r>
              <a:rPr lang="en-US" sz="2400" dirty="0" err="1">
                <a:solidFill>
                  <a:schemeClr val="accent6">
                    <a:lumMod val="50000"/>
                  </a:schemeClr>
                </a:solidFill>
                <a:latin typeface="Times New Roman" pitchFamily="18" charset="0"/>
                <a:cs typeface="Times New Roman" pitchFamily="18" charset="0"/>
                <a:hlinkClick r:id="rId4"/>
              </a:rPr>
              <a:t>Nghị</a:t>
            </a:r>
            <a:r>
              <a:rPr lang="en-US" sz="2400" dirty="0">
                <a:solidFill>
                  <a:schemeClr val="accent6">
                    <a:lumMod val="50000"/>
                  </a:schemeClr>
                </a:solidFill>
                <a:latin typeface="Times New Roman" pitchFamily="18" charset="0"/>
                <a:cs typeface="Times New Roman" pitchFamily="18" charset="0"/>
                <a:hlinkClick r:id="rId4"/>
              </a:rPr>
              <a:t> </a:t>
            </a:r>
            <a:r>
              <a:rPr lang="en-US" sz="2400" dirty="0" err="1">
                <a:solidFill>
                  <a:schemeClr val="accent6">
                    <a:lumMod val="50000"/>
                  </a:schemeClr>
                </a:solidFill>
                <a:latin typeface="Times New Roman" pitchFamily="18" charset="0"/>
                <a:cs typeface="Times New Roman" pitchFamily="18" charset="0"/>
                <a:hlinkClick r:id="rId4"/>
              </a:rPr>
              <a:t>định</a:t>
            </a:r>
            <a:r>
              <a:rPr lang="en-US" sz="2400" dirty="0">
                <a:solidFill>
                  <a:schemeClr val="accent6">
                    <a:lumMod val="50000"/>
                  </a:schemeClr>
                </a:solidFill>
                <a:latin typeface="Times New Roman" pitchFamily="18" charset="0"/>
                <a:cs typeface="Times New Roman" pitchFamily="18" charset="0"/>
                <a:hlinkClick r:id="rId4"/>
              </a:rPr>
              <a:t> 13/2016/NĐ-CP</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ngày</a:t>
            </a:r>
            <a:r>
              <a:rPr lang="en-US" sz="2400" dirty="0">
                <a:solidFill>
                  <a:schemeClr val="accent6">
                    <a:lumMod val="50000"/>
                  </a:schemeClr>
                </a:solidFill>
                <a:latin typeface="Times New Roman" pitchFamily="18" charset="0"/>
                <a:cs typeface="Times New Roman" pitchFamily="18" charset="0"/>
              </a:rPr>
              <a:t> 19/12/2016 </a:t>
            </a:r>
            <a:r>
              <a:rPr lang="en-US" sz="2400" dirty="0" err="1">
                <a:solidFill>
                  <a:schemeClr val="accent6">
                    <a:lumMod val="50000"/>
                  </a:schemeClr>
                </a:solidFill>
                <a:latin typeface="Times New Roman" pitchFamily="18" charset="0"/>
                <a:cs typeface="Times New Roman" pitchFamily="18" charset="0"/>
              </a:rPr>
              <a:t>của</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Chính</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phủ</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quy</a:t>
            </a:r>
            <a:r>
              <a:rPr lang="en-US" sz="2400" dirty="0">
                <a:solidFill>
                  <a:schemeClr val="accent6">
                    <a:lumMod val="50000"/>
                  </a:schemeClr>
                </a:solidFill>
                <a:latin typeface="Times New Roman" pitchFamily="18" charset="0"/>
                <a:cs typeface="Times New Roman" pitchFamily="18" charset="0"/>
              </a:rPr>
              <a:t> </a:t>
            </a:r>
            <a:r>
              <a:rPr lang="vi-VN" sz="2400" dirty="0">
                <a:solidFill>
                  <a:schemeClr val="accent6">
                    <a:lumMod val="50000"/>
                  </a:schemeClr>
                </a:solidFill>
                <a:latin typeface="Times New Roman" pitchFamily="18" charset="0"/>
                <a:cs typeface="Times New Roman" pitchFamily="18" charset="0"/>
              </a:rPr>
              <a:t>định</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trình</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tự</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thủ</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tục</a:t>
            </a:r>
            <a:r>
              <a:rPr lang="en-US" sz="2400" dirty="0">
                <a:solidFill>
                  <a:schemeClr val="accent6">
                    <a:lumMod val="50000"/>
                  </a:schemeClr>
                </a:solidFill>
                <a:latin typeface="Times New Roman" pitchFamily="18" charset="0"/>
                <a:cs typeface="Times New Roman" pitchFamily="18" charset="0"/>
              </a:rPr>
              <a:t> </a:t>
            </a:r>
            <a:r>
              <a:rPr lang="vi-VN" sz="2400" dirty="0">
                <a:solidFill>
                  <a:schemeClr val="accent6">
                    <a:lumMod val="50000"/>
                  </a:schemeClr>
                </a:solidFill>
                <a:latin typeface="Times New Roman" pitchFamily="18" charset="0"/>
                <a:cs typeface="Times New Roman" pitchFamily="18" charset="0"/>
              </a:rPr>
              <a:t>đă</a:t>
            </a:r>
            <a:r>
              <a:rPr lang="en-US" sz="2400" dirty="0">
                <a:solidFill>
                  <a:schemeClr val="accent6">
                    <a:lumMod val="50000"/>
                  </a:schemeClr>
                </a:solidFill>
                <a:latin typeface="Times New Roman" pitchFamily="18" charset="0"/>
                <a:cs typeface="Times New Roman" pitchFamily="18" charset="0"/>
              </a:rPr>
              <a:t>ng </a:t>
            </a:r>
            <a:r>
              <a:rPr lang="en-US" sz="2400" dirty="0" err="1">
                <a:solidFill>
                  <a:schemeClr val="accent6">
                    <a:lumMod val="50000"/>
                  </a:schemeClr>
                </a:solidFill>
                <a:latin typeface="Times New Roman" pitchFamily="18" charset="0"/>
                <a:cs typeface="Times New Roman" pitchFamily="18" charset="0"/>
              </a:rPr>
              <a:t>ký</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và</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chế</a:t>
            </a:r>
            <a:r>
              <a:rPr lang="en-US" sz="2400" dirty="0">
                <a:solidFill>
                  <a:schemeClr val="accent6">
                    <a:lumMod val="50000"/>
                  </a:schemeClr>
                </a:solidFill>
                <a:latin typeface="Times New Roman" pitchFamily="18" charset="0"/>
                <a:cs typeface="Times New Roman" pitchFamily="18" charset="0"/>
              </a:rPr>
              <a:t> </a:t>
            </a:r>
            <a:r>
              <a:rPr lang="vi-VN" sz="2400" dirty="0">
                <a:solidFill>
                  <a:schemeClr val="accent6">
                    <a:lumMod val="50000"/>
                  </a:schemeClr>
                </a:solidFill>
                <a:latin typeface="Times New Roman" pitchFamily="18" charset="0"/>
                <a:cs typeface="Times New Roman" pitchFamily="18" charset="0"/>
              </a:rPr>
              <a:t>độ</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chính</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sách</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của</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công</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dân</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trong</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thời</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gian</a:t>
            </a:r>
            <a:r>
              <a:rPr lang="en-US" sz="2400" dirty="0">
                <a:solidFill>
                  <a:schemeClr val="accent6">
                    <a:lumMod val="50000"/>
                  </a:schemeClr>
                </a:solidFill>
                <a:latin typeface="Times New Roman" pitchFamily="18" charset="0"/>
                <a:cs typeface="Times New Roman" pitchFamily="18" charset="0"/>
              </a:rPr>
              <a:t> </a:t>
            </a:r>
            <a:r>
              <a:rPr lang="vi-VN" sz="2400" dirty="0">
                <a:solidFill>
                  <a:schemeClr val="accent6">
                    <a:lumMod val="50000"/>
                  </a:schemeClr>
                </a:solidFill>
                <a:latin typeface="Times New Roman" pitchFamily="18" charset="0"/>
                <a:cs typeface="Times New Roman" pitchFamily="18" charset="0"/>
              </a:rPr>
              <a:t>đă</a:t>
            </a:r>
            <a:r>
              <a:rPr lang="en-US" sz="2400" dirty="0">
                <a:solidFill>
                  <a:schemeClr val="accent6">
                    <a:lumMod val="50000"/>
                  </a:schemeClr>
                </a:solidFill>
                <a:latin typeface="Times New Roman" pitchFamily="18" charset="0"/>
                <a:cs typeface="Times New Roman" pitchFamily="18" charset="0"/>
              </a:rPr>
              <a:t>ng </a:t>
            </a:r>
            <a:r>
              <a:rPr lang="en-US" sz="2400" dirty="0" err="1">
                <a:solidFill>
                  <a:schemeClr val="accent6">
                    <a:lumMod val="50000"/>
                  </a:schemeClr>
                </a:solidFill>
                <a:latin typeface="Times New Roman" pitchFamily="18" charset="0"/>
                <a:cs typeface="Times New Roman" pitchFamily="18" charset="0"/>
              </a:rPr>
              <a:t>ký</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khám</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kiểm</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tra</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sức</a:t>
            </a:r>
            <a:r>
              <a:rPr lang="en-US" sz="2400" dirty="0">
                <a:solidFill>
                  <a:schemeClr val="accent6">
                    <a:lumMod val="50000"/>
                  </a:schemeClr>
                </a:solidFill>
                <a:latin typeface="Times New Roman" pitchFamily="18" charset="0"/>
                <a:cs typeface="Times New Roman" pitchFamily="18" charset="0"/>
              </a:rPr>
              <a:t> </a:t>
            </a:r>
            <a:r>
              <a:rPr lang="en-US" sz="2400" dirty="0" err="1">
                <a:solidFill>
                  <a:schemeClr val="accent6">
                    <a:lumMod val="50000"/>
                  </a:schemeClr>
                </a:solidFill>
                <a:latin typeface="Times New Roman" pitchFamily="18" charset="0"/>
                <a:cs typeface="Times New Roman" pitchFamily="18" charset="0"/>
              </a:rPr>
              <a:t>khỏe</a:t>
            </a:r>
            <a:r>
              <a:rPr lang="en-US" sz="2400" dirty="0">
                <a:solidFill>
                  <a:schemeClr val="accent6">
                    <a:lumMod val="50000"/>
                  </a:schemeClr>
                </a:solidFill>
                <a:latin typeface="Times New Roman" pitchFamily="18" charset="0"/>
                <a:cs typeface="Times New Roman" pitchFamily="18" charset="0"/>
              </a:rPr>
              <a:t> NVQS.</a:t>
            </a:r>
            <a:endParaRPr lang="en-US" sz="2400" dirty="0">
              <a:latin typeface="Times New Roman" pitchFamily="18" charset="0"/>
              <a:cs typeface="Times New Roman" pitchFamily="18" charset="0"/>
              <a:hlinkClick r:id="rId5"/>
            </a:endParaRPr>
          </a:p>
          <a:p>
            <a:pPr algn="just"/>
            <a:r>
              <a:rPr lang="en-US" sz="2400" u="sng" dirty="0" err="1">
                <a:latin typeface="Times New Roman" pitchFamily="18" charset="0"/>
                <a:cs typeface="Times New Roman" pitchFamily="18" charset="0"/>
                <a:hlinkClick r:id="rId5"/>
              </a:rPr>
              <a:t>Thông</a:t>
            </a:r>
            <a:r>
              <a:rPr lang="en-US" sz="2400" u="sng" dirty="0">
                <a:latin typeface="Times New Roman" pitchFamily="18" charset="0"/>
                <a:cs typeface="Times New Roman" pitchFamily="18" charset="0"/>
                <a:hlinkClick r:id="rId5"/>
              </a:rPr>
              <a:t> </a:t>
            </a:r>
            <a:r>
              <a:rPr lang="en-US" sz="2400" u="sng" dirty="0" err="1">
                <a:latin typeface="Times New Roman" pitchFamily="18" charset="0"/>
                <a:cs typeface="Times New Roman" pitchFamily="18" charset="0"/>
                <a:hlinkClick r:id="rId5"/>
              </a:rPr>
              <a:t>tư</a:t>
            </a:r>
            <a:r>
              <a:rPr lang="en-US" sz="2400" u="sng" dirty="0">
                <a:latin typeface="Times New Roman" pitchFamily="18" charset="0"/>
                <a:cs typeface="Times New Roman" pitchFamily="18" charset="0"/>
                <a:hlinkClick r:id="rId5"/>
              </a:rPr>
              <a:t> </a:t>
            </a:r>
            <a:r>
              <a:rPr lang="en-US" sz="2400" u="sng" dirty="0" smtClean="0">
                <a:latin typeface="Times New Roman" pitchFamily="18" charset="0"/>
                <a:cs typeface="Times New Roman" pitchFamily="18" charset="0"/>
                <a:hlinkClick r:id="rId5"/>
              </a:rPr>
              <a:t>148/2018/TT-BQP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20/11/2018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tuyển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Phụ</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lục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kèm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theo</a:t>
            </a:r>
            <a:r>
              <a:rPr lang="en-US" sz="2400" dirty="0">
                <a:latin typeface="Times New Roman" pitchFamily="18" charset="0"/>
                <a:cs typeface="Times New Roman" pitchFamily="18" charset="0"/>
              </a:rPr>
              <a:t> </a:t>
            </a:r>
            <a:r>
              <a:rPr lang="en-US" sz="2400" u="sng" dirty="0" err="1">
                <a:latin typeface="Times New Roman" pitchFamily="18" charset="0"/>
                <a:cs typeface="Times New Roman" pitchFamily="18" charset="0"/>
                <a:hlinkClick r:id="rId6"/>
              </a:rPr>
              <a:t>Thông</a:t>
            </a:r>
            <a:r>
              <a:rPr lang="en-US" sz="2400" u="sng" dirty="0">
                <a:latin typeface="Times New Roman" pitchFamily="18" charset="0"/>
                <a:cs typeface="Times New Roman" pitchFamily="18" charset="0"/>
                <a:hlinkClick r:id="rId6"/>
              </a:rPr>
              <a:t> </a:t>
            </a:r>
            <a:r>
              <a:rPr lang="en-US" sz="2400" u="sng" dirty="0" err="1">
                <a:latin typeface="Times New Roman" pitchFamily="18" charset="0"/>
                <a:cs typeface="Times New Roman" pitchFamily="18" charset="0"/>
                <a:hlinkClick r:id="rId6"/>
              </a:rPr>
              <a:t>tư</a:t>
            </a:r>
            <a:r>
              <a:rPr lang="en-US" sz="2400" u="sng" dirty="0">
                <a:latin typeface="Times New Roman" pitchFamily="18" charset="0"/>
                <a:cs typeface="Times New Roman" pitchFamily="18" charset="0"/>
                <a:hlinkClick r:id="rId6"/>
              </a:rPr>
              <a:t> </a:t>
            </a:r>
            <a:r>
              <a:rPr lang="en-US" sz="2400" u="sng" dirty="0" err="1">
                <a:latin typeface="Times New Roman" pitchFamily="18" charset="0"/>
                <a:cs typeface="Times New Roman" pitchFamily="18" charset="0"/>
                <a:hlinkClick r:id="rId6"/>
              </a:rPr>
              <a:t>liên</a:t>
            </a:r>
            <a:r>
              <a:rPr lang="en-US" sz="2400" u="sng" dirty="0">
                <a:latin typeface="Times New Roman" pitchFamily="18" charset="0"/>
                <a:cs typeface="Times New Roman" pitchFamily="18" charset="0"/>
                <a:hlinkClick r:id="rId6"/>
              </a:rPr>
              <a:t> </a:t>
            </a:r>
            <a:r>
              <a:rPr lang="en-US" sz="2400" u="sng" dirty="0" err="1">
                <a:latin typeface="Times New Roman" pitchFamily="18" charset="0"/>
                <a:cs typeface="Times New Roman" pitchFamily="18" charset="0"/>
                <a:hlinkClick r:id="rId6"/>
              </a:rPr>
              <a:t>tịch</a:t>
            </a:r>
            <a:r>
              <a:rPr lang="en-US" sz="2400" u="sng" dirty="0">
                <a:latin typeface="Times New Roman" pitchFamily="18" charset="0"/>
                <a:cs typeface="Times New Roman" pitchFamily="18" charset="0"/>
                <a:hlinkClick r:id="rId6"/>
              </a:rPr>
              <a:t> 16/2016/TTLT-BYT-BQP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30/6/2016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Y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Bộ</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phòng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định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khỏe</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NVQS</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27229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10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10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304800"/>
            <a:ext cx="8153400" cy="255454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vi-VN" sz="2000" b="1" dirty="0">
                <a:solidFill>
                  <a:srgbClr val="FF0000"/>
                </a:solidFill>
              </a:rPr>
              <a:t>1. Chế độ nghỉ phép đối với hạ sĩ quan, binh sĩ phục vụ tại ngũ</a:t>
            </a:r>
          </a:p>
          <a:p>
            <a:pPr algn="just"/>
            <a:endParaRPr lang="en-US" sz="2000" dirty="0"/>
          </a:p>
          <a:p>
            <a:pPr algn="just"/>
            <a:r>
              <a:rPr lang="vi-VN" sz="2000" dirty="0"/>
              <a:t>Theo quy định tại khoản Điều 3 Nghi định 27/2016/NĐ-CP về chế độ nghỉ phép đối với hạ sĩ quan, binh sĩ phục vụ tại ngũ như sau:</a:t>
            </a:r>
          </a:p>
          <a:p>
            <a:pPr algn="just"/>
            <a:r>
              <a:rPr lang="vi-VN" sz="2000" dirty="0"/>
              <a:t>- Hạ sĩ quan, binh sĩ phục vụ tại ngũ từ tháng thứ mười ba trở đi thì được nghỉ phép hàng năm; thời gian nghỉ là 10 ngày (không kể ngày đi và về) và được thanh toán tiền tàu, xe, tiền phụ cấp đi đường theo quy định hiện hành.</a:t>
            </a:r>
          </a:p>
        </p:txBody>
      </p:sp>
      <p:sp>
        <p:nvSpPr>
          <p:cNvPr id="5" name="Rectangle 4"/>
          <p:cNvSpPr/>
          <p:nvPr/>
        </p:nvSpPr>
        <p:spPr>
          <a:xfrm>
            <a:off x="1464216" y="3088220"/>
            <a:ext cx="3884651" cy="400110"/>
          </a:xfrm>
          <a:prstGeom prst="rect">
            <a:avLst/>
          </a:prstGeom>
          <a:solidFill>
            <a:schemeClr val="accent3"/>
          </a:solidFill>
        </p:spPr>
        <p:txBody>
          <a:bodyPr wrap="square">
            <a:spAutoFit/>
          </a:bodyPr>
          <a:lstStyle/>
          <a:p>
            <a:r>
              <a:rPr lang="en-US" sz="2000" b="1">
                <a:solidFill>
                  <a:srgbClr val="FF0000"/>
                </a:solidFill>
              </a:rPr>
              <a:t>2. Chế độ bảo hiểm xã hội tại ngũ</a:t>
            </a:r>
          </a:p>
        </p:txBody>
      </p:sp>
      <p:sp>
        <p:nvSpPr>
          <p:cNvPr id="6" name="Rectangle 5"/>
          <p:cNvSpPr/>
          <p:nvPr/>
        </p:nvSpPr>
        <p:spPr>
          <a:xfrm>
            <a:off x="685800" y="3773847"/>
            <a:ext cx="7924800" cy="707886"/>
          </a:xfrm>
          <a:prstGeom prst="rect">
            <a:avLst/>
          </a:prstGeom>
          <a:solidFill>
            <a:srgbClr val="002060"/>
          </a:solidFill>
        </p:spPr>
        <p:txBody>
          <a:bodyPr wrap="square">
            <a:spAutoFit/>
          </a:bodyPr>
          <a:lstStyle/>
          <a:p>
            <a:r>
              <a:rPr lang="en-US" sz="2000" b="1" dirty="0">
                <a:solidFill>
                  <a:schemeClr val="bg1"/>
                </a:solidFill>
              </a:rPr>
              <a:t>3. </a:t>
            </a:r>
            <a:r>
              <a:rPr lang="en-US" sz="2000" b="1" dirty="0" err="1">
                <a:solidFill>
                  <a:schemeClr val="bg1"/>
                </a:solidFill>
              </a:rPr>
              <a:t>Chế</a:t>
            </a:r>
            <a:r>
              <a:rPr lang="en-US" sz="2000" b="1" dirty="0">
                <a:solidFill>
                  <a:schemeClr val="bg1"/>
                </a:solidFill>
              </a:rPr>
              <a:t> </a:t>
            </a:r>
            <a:r>
              <a:rPr lang="en-US" sz="2000" b="1" dirty="0" err="1">
                <a:solidFill>
                  <a:schemeClr val="bg1"/>
                </a:solidFill>
              </a:rPr>
              <a:t>độ</a:t>
            </a:r>
            <a:r>
              <a:rPr lang="en-US" sz="2000" b="1" dirty="0">
                <a:solidFill>
                  <a:schemeClr val="bg1"/>
                </a:solidFill>
              </a:rPr>
              <a:t> </a:t>
            </a:r>
            <a:r>
              <a:rPr lang="en-US" sz="2000" b="1" dirty="0" err="1">
                <a:solidFill>
                  <a:schemeClr val="bg1"/>
                </a:solidFill>
              </a:rPr>
              <a:t>phụ</a:t>
            </a:r>
            <a:r>
              <a:rPr lang="en-US" sz="2000" b="1" dirty="0">
                <a:solidFill>
                  <a:schemeClr val="bg1"/>
                </a:solidFill>
              </a:rPr>
              <a:t> </a:t>
            </a:r>
            <a:r>
              <a:rPr lang="en-US" sz="2000" b="1" dirty="0" err="1">
                <a:solidFill>
                  <a:schemeClr val="bg1"/>
                </a:solidFill>
              </a:rPr>
              <a:t>cấp</a:t>
            </a:r>
            <a:r>
              <a:rPr lang="en-US" sz="2000" b="1" dirty="0">
                <a:solidFill>
                  <a:schemeClr val="bg1"/>
                </a:solidFill>
              </a:rPr>
              <a:t> </a:t>
            </a:r>
            <a:r>
              <a:rPr lang="en-US" sz="2000" b="1" dirty="0" err="1">
                <a:solidFill>
                  <a:schemeClr val="bg1"/>
                </a:solidFill>
              </a:rPr>
              <a:t>thêm</a:t>
            </a:r>
            <a:r>
              <a:rPr lang="en-US" sz="2000" b="1" dirty="0">
                <a:solidFill>
                  <a:schemeClr val="bg1"/>
                </a:solidFill>
              </a:rPr>
              <a:t> do </a:t>
            </a:r>
            <a:r>
              <a:rPr lang="en-US" sz="2000" b="1" dirty="0" err="1">
                <a:solidFill>
                  <a:schemeClr val="bg1"/>
                </a:solidFill>
              </a:rPr>
              <a:t>kéo</a:t>
            </a:r>
            <a:r>
              <a:rPr lang="en-US" sz="2000" b="1" dirty="0">
                <a:solidFill>
                  <a:schemeClr val="bg1"/>
                </a:solidFill>
              </a:rPr>
              <a:t> </a:t>
            </a:r>
            <a:r>
              <a:rPr lang="en-US" sz="2000" b="1" dirty="0" err="1">
                <a:solidFill>
                  <a:schemeClr val="bg1"/>
                </a:solidFill>
              </a:rPr>
              <a:t>dài</a:t>
            </a:r>
            <a:r>
              <a:rPr lang="en-US" sz="2000" b="1" dirty="0">
                <a:solidFill>
                  <a:schemeClr val="bg1"/>
                </a:solidFill>
              </a:rPr>
              <a:t> </a:t>
            </a:r>
            <a:r>
              <a:rPr lang="en-US" sz="2000" b="1" dirty="0" err="1">
                <a:solidFill>
                  <a:schemeClr val="bg1"/>
                </a:solidFill>
              </a:rPr>
              <a:t>thời</a:t>
            </a:r>
            <a:r>
              <a:rPr lang="en-US" sz="2000" b="1" dirty="0">
                <a:solidFill>
                  <a:schemeClr val="bg1"/>
                </a:solidFill>
              </a:rPr>
              <a:t> </a:t>
            </a:r>
            <a:r>
              <a:rPr lang="en-US" sz="2000" b="1" dirty="0" err="1">
                <a:solidFill>
                  <a:schemeClr val="bg1"/>
                </a:solidFill>
              </a:rPr>
              <a:t>gian</a:t>
            </a:r>
            <a:r>
              <a:rPr lang="en-US" sz="2000" b="1" dirty="0">
                <a:solidFill>
                  <a:schemeClr val="bg1"/>
                </a:solidFill>
              </a:rPr>
              <a:t> </a:t>
            </a:r>
            <a:r>
              <a:rPr lang="en-US" sz="2000" b="1" dirty="0" err="1">
                <a:solidFill>
                  <a:schemeClr val="bg1"/>
                </a:solidFill>
              </a:rPr>
              <a:t>phục</a:t>
            </a:r>
            <a:r>
              <a:rPr lang="en-US" sz="2000" b="1" dirty="0">
                <a:solidFill>
                  <a:schemeClr val="bg1"/>
                </a:solidFill>
              </a:rPr>
              <a:t> </a:t>
            </a:r>
            <a:r>
              <a:rPr lang="en-US" sz="2000" b="1" dirty="0" err="1">
                <a:solidFill>
                  <a:schemeClr val="bg1"/>
                </a:solidFill>
              </a:rPr>
              <a:t>vụ</a:t>
            </a:r>
            <a:r>
              <a:rPr lang="en-US" sz="2000" b="1" dirty="0">
                <a:solidFill>
                  <a:schemeClr val="bg1"/>
                </a:solidFill>
              </a:rPr>
              <a:t> </a:t>
            </a:r>
            <a:r>
              <a:rPr lang="en-US" sz="2000" b="1" dirty="0" err="1">
                <a:solidFill>
                  <a:schemeClr val="bg1"/>
                </a:solidFill>
              </a:rPr>
              <a:t>tại</a:t>
            </a:r>
            <a:r>
              <a:rPr lang="en-US" sz="2000" b="1" dirty="0">
                <a:solidFill>
                  <a:schemeClr val="bg1"/>
                </a:solidFill>
              </a:rPr>
              <a:t> </a:t>
            </a:r>
            <a:r>
              <a:rPr lang="en-US" sz="2000" b="1" dirty="0" err="1">
                <a:solidFill>
                  <a:schemeClr val="bg1"/>
                </a:solidFill>
              </a:rPr>
              <a:t>ngũ</a:t>
            </a:r>
            <a:r>
              <a:rPr lang="en-US" sz="2000" b="1" dirty="0">
                <a:solidFill>
                  <a:schemeClr val="bg1"/>
                </a:solidFill>
              </a:rPr>
              <a:t> </a:t>
            </a:r>
            <a:r>
              <a:rPr lang="en-US" sz="2000" b="1" dirty="0" err="1">
                <a:solidFill>
                  <a:schemeClr val="bg1"/>
                </a:solidFill>
              </a:rPr>
              <a:t>và</a:t>
            </a:r>
            <a:r>
              <a:rPr lang="en-US" sz="2000" b="1" dirty="0">
                <a:solidFill>
                  <a:schemeClr val="bg1"/>
                </a:solidFill>
              </a:rPr>
              <a:t> </a:t>
            </a:r>
            <a:r>
              <a:rPr lang="en-US" sz="2000" b="1" dirty="0" err="1">
                <a:solidFill>
                  <a:schemeClr val="bg1"/>
                </a:solidFill>
              </a:rPr>
              <a:t>chế</a:t>
            </a:r>
            <a:r>
              <a:rPr lang="en-US" sz="2000" b="1" dirty="0">
                <a:solidFill>
                  <a:schemeClr val="bg1"/>
                </a:solidFill>
              </a:rPr>
              <a:t> </a:t>
            </a:r>
            <a:r>
              <a:rPr lang="en-US" sz="2000" b="1" dirty="0" err="1">
                <a:solidFill>
                  <a:schemeClr val="bg1"/>
                </a:solidFill>
              </a:rPr>
              <a:t>độ</a:t>
            </a:r>
            <a:r>
              <a:rPr lang="en-US" sz="2000" b="1" dirty="0">
                <a:solidFill>
                  <a:schemeClr val="bg1"/>
                </a:solidFill>
              </a:rPr>
              <a:t> </a:t>
            </a:r>
            <a:r>
              <a:rPr lang="en-US" sz="2000" b="1" dirty="0" err="1">
                <a:solidFill>
                  <a:schemeClr val="bg1"/>
                </a:solidFill>
              </a:rPr>
              <a:t>phụ</a:t>
            </a:r>
            <a:r>
              <a:rPr lang="en-US" sz="2000" b="1" dirty="0">
                <a:solidFill>
                  <a:schemeClr val="bg1"/>
                </a:solidFill>
              </a:rPr>
              <a:t> </a:t>
            </a:r>
            <a:r>
              <a:rPr lang="en-US" sz="2000" b="1" dirty="0" err="1">
                <a:solidFill>
                  <a:schemeClr val="bg1"/>
                </a:solidFill>
              </a:rPr>
              <a:t>cấp</a:t>
            </a:r>
            <a:r>
              <a:rPr lang="en-US" sz="2000" b="1" dirty="0">
                <a:solidFill>
                  <a:schemeClr val="bg1"/>
                </a:solidFill>
              </a:rPr>
              <a:t> </a:t>
            </a:r>
            <a:r>
              <a:rPr lang="en-US" sz="2000" b="1" dirty="0" err="1">
                <a:solidFill>
                  <a:schemeClr val="bg1"/>
                </a:solidFill>
              </a:rPr>
              <a:t>khuyến</a:t>
            </a:r>
            <a:r>
              <a:rPr lang="en-US" sz="2000" b="1" dirty="0">
                <a:solidFill>
                  <a:schemeClr val="bg1"/>
                </a:solidFill>
              </a:rPr>
              <a:t> </a:t>
            </a:r>
            <a:r>
              <a:rPr lang="en-US" sz="2000" b="1" dirty="0" err="1">
                <a:solidFill>
                  <a:schemeClr val="bg1"/>
                </a:solidFill>
              </a:rPr>
              <a:t>khích</a:t>
            </a:r>
            <a:r>
              <a:rPr lang="en-US" sz="2000" b="1" dirty="0">
                <a:solidFill>
                  <a:schemeClr val="bg1"/>
                </a:solidFill>
              </a:rPr>
              <a:t> </a:t>
            </a:r>
            <a:r>
              <a:rPr lang="en-US" sz="2000" b="1" dirty="0" err="1">
                <a:solidFill>
                  <a:schemeClr val="bg1"/>
                </a:solidFill>
              </a:rPr>
              <a:t>đối</a:t>
            </a:r>
            <a:r>
              <a:rPr lang="en-US" sz="2000" b="1" dirty="0">
                <a:solidFill>
                  <a:schemeClr val="bg1"/>
                </a:solidFill>
              </a:rPr>
              <a:t> </a:t>
            </a:r>
            <a:r>
              <a:rPr lang="en-US" sz="2000" b="1" dirty="0" err="1">
                <a:solidFill>
                  <a:schemeClr val="bg1"/>
                </a:solidFill>
              </a:rPr>
              <a:t>với</a:t>
            </a:r>
            <a:r>
              <a:rPr lang="en-US" sz="2000" b="1" dirty="0">
                <a:solidFill>
                  <a:schemeClr val="bg1"/>
                </a:solidFill>
              </a:rPr>
              <a:t> </a:t>
            </a:r>
            <a:r>
              <a:rPr lang="en-US" sz="2000" b="1" dirty="0" err="1">
                <a:solidFill>
                  <a:schemeClr val="bg1"/>
                </a:solidFill>
              </a:rPr>
              <a:t>hạ</a:t>
            </a:r>
            <a:r>
              <a:rPr lang="en-US" sz="2000" b="1" dirty="0">
                <a:solidFill>
                  <a:schemeClr val="bg1"/>
                </a:solidFill>
              </a:rPr>
              <a:t> </a:t>
            </a:r>
            <a:r>
              <a:rPr lang="en-US" sz="2000" b="1" dirty="0" err="1">
                <a:solidFill>
                  <a:schemeClr val="bg1"/>
                </a:solidFill>
              </a:rPr>
              <a:t>sĩ</a:t>
            </a:r>
            <a:r>
              <a:rPr lang="en-US" sz="2000" b="1" dirty="0">
                <a:solidFill>
                  <a:schemeClr val="bg1"/>
                </a:solidFill>
              </a:rPr>
              <a:t> </a:t>
            </a:r>
            <a:r>
              <a:rPr lang="en-US" sz="2000" b="1" dirty="0" err="1">
                <a:solidFill>
                  <a:schemeClr val="bg1"/>
                </a:solidFill>
              </a:rPr>
              <a:t>quan</a:t>
            </a:r>
            <a:r>
              <a:rPr lang="en-US" sz="2000" b="1" dirty="0">
                <a:solidFill>
                  <a:schemeClr val="bg1"/>
                </a:solidFill>
              </a:rPr>
              <a:t>, </a:t>
            </a:r>
            <a:r>
              <a:rPr lang="en-US" sz="2000" b="1" dirty="0" err="1">
                <a:solidFill>
                  <a:schemeClr val="bg1"/>
                </a:solidFill>
              </a:rPr>
              <a:t>binh</a:t>
            </a:r>
            <a:r>
              <a:rPr lang="en-US" sz="2000" b="1" dirty="0">
                <a:solidFill>
                  <a:schemeClr val="bg1"/>
                </a:solidFill>
              </a:rPr>
              <a:t> </a:t>
            </a:r>
            <a:r>
              <a:rPr lang="en-US" sz="2000" b="1" dirty="0" err="1">
                <a:solidFill>
                  <a:schemeClr val="bg1"/>
                </a:solidFill>
              </a:rPr>
              <a:t>sĩ</a:t>
            </a:r>
            <a:r>
              <a:rPr lang="en-US" sz="2000" b="1" dirty="0">
                <a:solidFill>
                  <a:schemeClr val="bg1"/>
                </a:solidFill>
              </a:rPr>
              <a:t> </a:t>
            </a:r>
            <a:r>
              <a:rPr lang="en-US" sz="2000" b="1" dirty="0" err="1">
                <a:solidFill>
                  <a:schemeClr val="bg1"/>
                </a:solidFill>
              </a:rPr>
              <a:t>nữ</a:t>
            </a:r>
            <a:r>
              <a:rPr lang="en-US" sz="2000" b="1" dirty="0">
                <a:solidFill>
                  <a:schemeClr val="bg1"/>
                </a:solidFill>
              </a:rPr>
              <a:t> </a:t>
            </a:r>
            <a:r>
              <a:rPr lang="en-US" sz="2000" b="1" dirty="0" err="1">
                <a:solidFill>
                  <a:schemeClr val="bg1"/>
                </a:solidFill>
              </a:rPr>
              <a:t>phục</a:t>
            </a:r>
            <a:r>
              <a:rPr lang="en-US" sz="2000" b="1" dirty="0">
                <a:solidFill>
                  <a:schemeClr val="bg1"/>
                </a:solidFill>
              </a:rPr>
              <a:t> </a:t>
            </a:r>
            <a:r>
              <a:rPr lang="en-US" sz="2000" b="1" dirty="0" err="1">
                <a:solidFill>
                  <a:schemeClr val="bg1"/>
                </a:solidFill>
              </a:rPr>
              <a:t>vụ</a:t>
            </a:r>
            <a:r>
              <a:rPr lang="en-US" sz="2000" b="1" dirty="0">
                <a:solidFill>
                  <a:schemeClr val="bg1"/>
                </a:solidFill>
              </a:rPr>
              <a:t> </a:t>
            </a:r>
            <a:r>
              <a:rPr lang="en-US" sz="2000" b="1" dirty="0" err="1">
                <a:solidFill>
                  <a:schemeClr val="bg1"/>
                </a:solidFill>
              </a:rPr>
              <a:t>tại</a:t>
            </a:r>
            <a:r>
              <a:rPr lang="en-US" sz="2000" b="1" dirty="0">
                <a:solidFill>
                  <a:schemeClr val="bg1"/>
                </a:solidFill>
              </a:rPr>
              <a:t> </a:t>
            </a:r>
            <a:r>
              <a:rPr lang="en-US" sz="2000" b="1" dirty="0" err="1">
                <a:solidFill>
                  <a:schemeClr val="bg1"/>
                </a:solidFill>
              </a:rPr>
              <a:t>ngũ</a:t>
            </a:r>
            <a:endParaRPr lang="en-US" sz="2000" b="1" dirty="0">
              <a:solidFill>
                <a:schemeClr val="bg1"/>
              </a:solidFill>
            </a:endParaRPr>
          </a:p>
        </p:txBody>
      </p:sp>
      <p:sp>
        <p:nvSpPr>
          <p:cNvPr id="7" name="Rectangle 6"/>
          <p:cNvSpPr/>
          <p:nvPr/>
        </p:nvSpPr>
        <p:spPr>
          <a:xfrm>
            <a:off x="1395450" y="4990389"/>
            <a:ext cx="7161251" cy="40011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000" b="1" dirty="0">
                <a:solidFill>
                  <a:srgbClr val="7030A0"/>
                </a:solidFill>
              </a:rPr>
              <a:t>4. </a:t>
            </a:r>
            <a:r>
              <a:rPr lang="en-US" sz="2000" b="1" dirty="0" err="1">
                <a:solidFill>
                  <a:srgbClr val="7030A0"/>
                </a:solidFill>
              </a:rPr>
              <a:t>Chế</a:t>
            </a:r>
            <a:r>
              <a:rPr lang="en-US" sz="2000" b="1" dirty="0">
                <a:solidFill>
                  <a:srgbClr val="7030A0"/>
                </a:solidFill>
              </a:rPr>
              <a:t> </a:t>
            </a:r>
            <a:r>
              <a:rPr lang="en-US" sz="2000" b="1" dirty="0" err="1">
                <a:solidFill>
                  <a:srgbClr val="7030A0"/>
                </a:solidFill>
              </a:rPr>
              <a:t>độ</a:t>
            </a:r>
            <a:r>
              <a:rPr lang="en-US" sz="2000" b="1" dirty="0">
                <a:solidFill>
                  <a:srgbClr val="7030A0"/>
                </a:solidFill>
              </a:rPr>
              <a:t>, </a:t>
            </a:r>
            <a:r>
              <a:rPr lang="en-US" sz="2000" b="1" dirty="0" err="1">
                <a:solidFill>
                  <a:srgbClr val="7030A0"/>
                </a:solidFill>
              </a:rPr>
              <a:t>chính</a:t>
            </a:r>
            <a:r>
              <a:rPr lang="en-US" sz="2000" b="1" dirty="0">
                <a:solidFill>
                  <a:srgbClr val="7030A0"/>
                </a:solidFill>
              </a:rPr>
              <a:t> </a:t>
            </a:r>
            <a:r>
              <a:rPr lang="en-US" sz="2000" b="1" dirty="0" err="1">
                <a:solidFill>
                  <a:srgbClr val="7030A0"/>
                </a:solidFill>
              </a:rPr>
              <a:t>sách</a:t>
            </a:r>
            <a:r>
              <a:rPr lang="en-US" sz="2000" b="1" dirty="0">
                <a:solidFill>
                  <a:srgbClr val="7030A0"/>
                </a:solidFill>
              </a:rPr>
              <a:t> </a:t>
            </a:r>
            <a:r>
              <a:rPr lang="en-US" sz="2000" b="1" dirty="0" err="1">
                <a:solidFill>
                  <a:srgbClr val="7030A0"/>
                </a:solidFill>
              </a:rPr>
              <a:t>đối</a:t>
            </a:r>
            <a:r>
              <a:rPr lang="en-US" sz="2000" b="1" dirty="0">
                <a:solidFill>
                  <a:srgbClr val="7030A0"/>
                </a:solidFill>
              </a:rPr>
              <a:t> </a:t>
            </a:r>
            <a:r>
              <a:rPr lang="en-US" sz="2000" b="1" dirty="0" err="1">
                <a:solidFill>
                  <a:srgbClr val="7030A0"/>
                </a:solidFill>
              </a:rPr>
              <a:t>với</a:t>
            </a:r>
            <a:r>
              <a:rPr lang="en-US" sz="2000" b="1" dirty="0">
                <a:solidFill>
                  <a:srgbClr val="7030A0"/>
                </a:solidFill>
              </a:rPr>
              <a:t> </a:t>
            </a:r>
            <a:r>
              <a:rPr lang="en-US" sz="2000" b="1" dirty="0" err="1">
                <a:solidFill>
                  <a:srgbClr val="7030A0"/>
                </a:solidFill>
              </a:rPr>
              <a:t>thân</a:t>
            </a:r>
            <a:r>
              <a:rPr lang="en-US" sz="2000" b="1" dirty="0">
                <a:solidFill>
                  <a:srgbClr val="7030A0"/>
                </a:solidFill>
              </a:rPr>
              <a:t> </a:t>
            </a:r>
            <a:r>
              <a:rPr lang="en-US" sz="2000" b="1" dirty="0" err="1">
                <a:solidFill>
                  <a:srgbClr val="7030A0"/>
                </a:solidFill>
              </a:rPr>
              <a:t>nhân</a:t>
            </a:r>
            <a:r>
              <a:rPr lang="en-US" sz="2000" b="1" dirty="0">
                <a:solidFill>
                  <a:srgbClr val="7030A0"/>
                </a:solidFill>
              </a:rPr>
              <a:t> </a:t>
            </a:r>
            <a:r>
              <a:rPr lang="en-US" sz="2000" b="1" dirty="0" err="1">
                <a:solidFill>
                  <a:srgbClr val="7030A0"/>
                </a:solidFill>
              </a:rPr>
              <a:t>hạ</a:t>
            </a:r>
            <a:r>
              <a:rPr lang="en-US" sz="2000" b="1" dirty="0">
                <a:solidFill>
                  <a:srgbClr val="7030A0"/>
                </a:solidFill>
              </a:rPr>
              <a:t> </a:t>
            </a:r>
            <a:r>
              <a:rPr lang="en-US" sz="2000" b="1" dirty="0" err="1">
                <a:solidFill>
                  <a:srgbClr val="7030A0"/>
                </a:solidFill>
              </a:rPr>
              <a:t>sĩ</a:t>
            </a:r>
            <a:r>
              <a:rPr lang="en-US" sz="2000" b="1" dirty="0">
                <a:solidFill>
                  <a:srgbClr val="7030A0"/>
                </a:solidFill>
              </a:rPr>
              <a:t> </a:t>
            </a:r>
            <a:r>
              <a:rPr lang="en-US" sz="2000" b="1" dirty="0" err="1">
                <a:solidFill>
                  <a:srgbClr val="7030A0"/>
                </a:solidFill>
              </a:rPr>
              <a:t>quan</a:t>
            </a:r>
            <a:r>
              <a:rPr lang="en-US" sz="2000" b="1" dirty="0">
                <a:solidFill>
                  <a:srgbClr val="7030A0"/>
                </a:solidFill>
              </a:rPr>
              <a:t>, </a:t>
            </a:r>
            <a:r>
              <a:rPr lang="en-US" sz="2000" b="1" dirty="0" err="1">
                <a:solidFill>
                  <a:srgbClr val="7030A0"/>
                </a:solidFill>
              </a:rPr>
              <a:t>binh</a:t>
            </a:r>
            <a:r>
              <a:rPr lang="en-US" sz="2000" b="1" dirty="0">
                <a:solidFill>
                  <a:srgbClr val="7030A0"/>
                </a:solidFill>
              </a:rPr>
              <a:t> </a:t>
            </a:r>
            <a:r>
              <a:rPr lang="en-US" sz="2000" b="1" dirty="0" err="1">
                <a:solidFill>
                  <a:srgbClr val="7030A0"/>
                </a:solidFill>
              </a:rPr>
              <a:t>sĩ</a:t>
            </a:r>
            <a:r>
              <a:rPr lang="en-US" sz="2000" b="1" dirty="0">
                <a:solidFill>
                  <a:srgbClr val="7030A0"/>
                </a:solidFill>
              </a:rPr>
              <a:t> </a:t>
            </a:r>
            <a:r>
              <a:rPr lang="en-US" sz="2000" b="1" dirty="0" err="1">
                <a:solidFill>
                  <a:srgbClr val="7030A0"/>
                </a:solidFill>
              </a:rPr>
              <a:t>tại</a:t>
            </a:r>
            <a:r>
              <a:rPr lang="en-US" sz="2000" b="1" dirty="0">
                <a:solidFill>
                  <a:srgbClr val="7030A0"/>
                </a:solidFill>
              </a:rPr>
              <a:t> </a:t>
            </a:r>
            <a:r>
              <a:rPr lang="en-US" sz="2000" b="1" dirty="0" err="1">
                <a:solidFill>
                  <a:srgbClr val="7030A0"/>
                </a:solidFill>
              </a:rPr>
              <a:t>ngũ</a:t>
            </a:r>
            <a:endParaRPr lang="en-US" sz="2000" b="1" dirty="0">
              <a:solidFill>
                <a:srgbClr val="7030A0"/>
              </a:solidFill>
            </a:endParaRPr>
          </a:p>
        </p:txBody>
      </p:sp>
      <p:sp>
        <p:nvSpPr>
          <p:cNvPr id="8" name="Rectangle 7"/>
          <p:cNvSpPr/>
          <p:nvPr/>
        </p:nvSpPr>
        <p:spPr>
          <a:xfrm>
            <a:off x="533400" y="5791200"/>
            <a:ext cx="8305800" cy="400110"/>
          </a:xfrm>
          <a:prstGeom prst="rect">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a:spAutoFit/>
          </a:bodyPr>
          <a:lstStyle/>
          <a:p>
            <a:r>
              <a:rPr lang="en-US" sz="2000" b="1" dirty="0">
                <a:solidFill>
                  <a:srgbClr val="FF0000"/>
                </a:solidFill>
              </a:rPr>
              <a:t>5. </a:t>
            </a:r>
            <a:r>
              <a:rPr lang="en-US" sz="2000" b="1" dirty="0" err="1">
                <a:solidFill>
                  <a:srgbClr val="FF0000"/>
                </a:solidFill>
              </a:rPr>
              <a:t>Một</a:t>
            </a:r>
            <a:r>
              <a:rPr lang="en-US" sz="2000" b="1" dirty="0">
                <a:solidFill>
                  <a:srgbClr val="FF0000"/>
                </a:solidFill>
              </a:rPr>
              <a:t> </a:t>
            </a:r>
            <a:r>
              <a:rPr lang="en-US" sz="2000" b="1" dirty="0" err="1">
                <a:solidFill>
                  <a:srgbClr val="FF0000"/>
                </a:solidFill>
              </a:rPr>
              <a:t>số</a:t>
            </a:r>
            <a:r>
              <a:rPr lang="en-US" sz="2000" b="1" dirty="0">
                <a:solidFill>
                  <a:srgbClr val="FF0000"/>
                </a:solidFill>
              </a:rPr>
              <a:t> </a:t>
            </a:r>
            <a:r>
              <a:rPr lang="en-US" sz="2000" b="1" dirty="0" err="1">
                <a:solidFill>
                  <a:srgbClr val="FF0000"/>
                </a:solidFill>
              </a:rPr>
              <a:t>chế</a:t>
            </a:r>
            <a:r>
              <a:rPr lang="en-US" sz="2000" b="1" dirty="0">
                <a:solidFill>
                  <a:srgbClr val="FF0000"/>
                </a:solidFill>
              </a:rPr>
              <a:t> </a:t>
            </a:r>
            <a:r>
              <a:rPr lang="en-US" sz="2000" b="1" dirty="0" err="1">
                <a:solidFill>
                  <a:srgbClr val="FF0000"/>
                </a:solidFill>
              </a:rPr>
              <a:t>độ</a:t>
            </a:r>
            <a:r>
              <a:rPr lang="en-US" sz="2000" b="1" dirty="0">
                <a:solidFill>
                  <a:srgbClr val="FF0000"/>
                </a:solidFill>
              </a:rPr>
              <a:t>, </a:t>
            </a:r>
            <a:r>
              <a:rPr lang="en-US" sz="2000" b="1" dirty="0" err="1">
                <a:solidFill>
                  <a:srgbClr val="FF0000"/>
                </a:solidFill>
              </a:rPr>
              <a:t>chính</a:t>
            </a:r>
            <a:r>
              <a:rPr lang="en-US" sz="2000" b="1" dirty="0">
                <a:solidFill>
                  <a:srgbClr val="FF0000"/>
                </a:solidFill>
              </a:rPr>
              <a:t> </a:t>
            </a:r>
            <a:r>
              <a:rPr lang="en-US" sz="2000" b="1" dirty="0" err="1">
                <a:solidFill>
                  <a:srgbClr val="FF0000"/>
                </a:solidFill>
              </a:rPr>
              <a:t>sách</a:t>
            </a:r>
            <a:r>
              <a:rPr lang="en-US" sz="2000" b="1" dirty="0">
                <a:solidFill>
                  <a:srgbClr val="FF0000"/>
                </a:solidFill>
              </a:rPr>
              <a:t> </a:t>
            </a:r>
            <a:r>
              <a:rPr lang="en-US" sz="2000" b="1" dirty="0" err="1">
                <a:solidFill>
                  <a:srgbClr val="FF0000"/>
                </a:solidFill>
              </a:rPr>
              <a:t>khác</a:t>
            </a:r>
            <a:r>
              <a:rPr lang="en-US" sz="2000" b="1" dirty="0">
                <a:solidFill>
                  <a:srgbClr val="FF0000"/>
                </a:solidFill>
              </a:rPr>
              <a:t> </a:t>
            </a:r>
            <a:r>
              <a:rPr lang="en-US" sz="2000" b="1" dirty="0" err="1">
                <a:solidFill>
                  <a:srgbClr val="FF0000"/>
                </a:solidFill>
              </a:rPr>
              <a:t>đối</a:t>
            </a:r>
            <a:r>
              <a:rPr lang="en-US" sz="2000" b="1" dirty="0">
                <a:solidFill>
                  <a:srgbClr val="FF0000"/>
                </a:solidFill>
              </a:rPr>
              <a:t> </a:t>
            </a:r>
            <a:r>
              <a:rPr lang="en-US" sz="2000" b="1" dirty="0" err="1">
                <a:solidFill>
                  <a:srgbClr val="FF0000"/>
                </a:solidFill>
              </a:rPr>
              <a:t>với</a:t>
            </a:r>
            <a:r>
              <a:rPr lang="en-US" sz="2000" b="1" dirty="0">
                <a:solidFill>
                  <a:srgbClr val="FF0000"/>
                </a:solidFill>
              </a:rPr>
              <a:t> </a:t>
            </a:r>
            <a:r>
              <a:rPr lang="en-US" sz="2000" b="1" dirty="0" err="1">
                <a:solidFill>
                  <a:srgbClr val="FF0000"/>
                </a:solidFill>
              </a:rPr>
              <a:t>hạ</a:t>
            </a:r>
            <a:r>
              <a:rPr lang="en-US" sz="2000" b="1" dirty="0">
                <a:solidFill>
                  <a:srgbClr val="FF0000"/>
                </a:solidFill>
              </a:rPr>
              <a:t> </a:t>
            </a:r>
            <a:r>
              <a:rPr lang="en-US" sz="2000" b="1" dirty="0" err="1">
                <a:solidFill>
                  <a:srgbClr val="FF0000"/>
                </a:solidFill>
              </a:rPr>
              <a:t>sĩ</a:t>
            </a:r>
            <a:r>
              <a:rPr lang="en-US" sz="2000" b="1" dirty="0">
                <a:solidFill>
                  <a:srgbClr val="FF0000"/>
                </a:solidFill>
              </a:rPr>
              <a:t> </a:t>
            </a:r>
            <a:r>
              <a:rPr lang="en-US" sz="2000" b="1" dirty="0" err="1">
                <a:solidFill>
                  <a:srgbClr val="FF0000"/>
                </a:solidFill>
              </a:rPr>
              <a:t>quan</a:t>
            </a:r>
            <a:r>
              <a:rPr lang="en-US" sz="2000" b="1" dirty="0">
                <a:solidFill>
                  <a:srgbClr val="FF0000"/>
                </a:solidFill>
              </a:rPr>
              <a:t>, </a:t>
            </a:r>
            <a:r>
              <a:rPr lang="en-US" sz="2000" b="1" dirty="0" err="1">
                <a:solidFill>
                  <a:srgbClr val="FF0000"/>
                </a:solidFill>
              </a:rPr>
              <a:t>binh</a:t>
            </a:r>
            <a:r>
              <a:rPr lang="en-US" sz="2000" b="1" dirty="0">
                <a:solidFill>
                  <a:srgbClr val="FF0000"/>
                </a:solidFill>
              </a:rPr>
              <a:t> </a:t>
            </a:r>
            <a:r>
              <a:rPr lang="en-US" sz="2000" b="1" dirty="0" err="1">
                <a:solidFill>
                  <a:srgbClr val="FF0000"/>
                </a:solidFill>
              </a:rPr>
              <a:t>sĩ</a:t>
            </a:r>
            <a:r>
              <a:rPr lang="en-US" sz="2000" b="1" dirty="0">
                <a:solidFill>
                  <a:srgbClr val="FF0000"/>
                </a:solidFill>
              </a:rPr>
              <a:t> </a:t>
            </a:r>
            <a:r>
              <a:rPr lang="en-US" sz="2000" b="1" dirty="0" err="1">
                <a:solidFill>
                  <a:srgbClr val="FF0000"/>
                </a:solidFill>
              </a:rPr>
              <a:t>phục</a:t>
            </a:r>
            <a:r>
              <a:rPr lang="en-US" sz="2000" b="1" dirty="0">
                <a:solidFill>
                  <a:srgbClr val="FF0000"/>
                </a:solidFill>
              </a:rPr>
              <a:t> </a:t>
            </a:r>
            <a:r>
              <a:rPr lang="en-US" sz="2000" b="1" dirty="0" err="1">
                <a:solidFill>
                  <a:srgbClr val="FF0000"/>
                </a:solidFill>
              </a:rPr>
              <a:t>vụ</a:t>
            </a:r>
            <a:r>
              <a:rPr lang="en-US" sz="2000" b="1" dirty="0">
                <a:solidFill>
                  <a:srgbClr val="FF0000"/>
                </a:solidFill>
              </a:rPr>
              <a:t> </a:t>
            </a:r>
            <a:r>
              <a:rPr lang="en-US" sz="2000" b="1" dirty="0" err="1">
                <a:solidFill>
                  <a:srgbClr val="FF0000"/>
                </a:solidFill>
              </a:rPr>
              <a:t>tại</a:t>
            </a:r>
            <a:r>
              <a:rPr lang="en-US" sz="2000" b="1" dirty="0">
                <a:solidFill>
                  <a:srgbClr val="FF0000"/>
                </a:solidFill>
              </a:rPr>
              <a:t> </a:t>
            </a:r>
            <a:r>
              <a:rPr lang="en-US" sz="2000" b="1" dirty="0" err="1">
                <a:solidFill>
                  <a:srgbClr val="FF0000"/>
                </a:solidFill>
              </a:rPr>
              <a:t>ngũ</a:t>
            </a:r>
            <a:endParaRPr lang="en-US" sz="2000" b="1" dirty="0">
              <a:solidFill>
                <a:srgbClr val="FF0000"/>
              </a:solidFill>
            </a:endParaRPr>
          </a:p>
        </p:txBody>
      </p:sp>
    </p:spTree>
    <p:extLst>
      <p:ext uri="{BB962C8B-B14F-4D97-AF65-F5344CB8AC3E}">
        <p14:creationId xmlns:p14="http://schemas.microsoft.com/office/powerpoint/2010/main" val="207061973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47800" y="0"/>
            <a:ext cx="6400800" cy="6598549"/>
          </a:xfrm>
          <a:prstGeom prst="rect">
            <a:avLst/>
          </a:prstGeom>
        </p:spPr>
      </p:pic>
    </p:spTree>
    <p:extLst>
      <p:ext uri="{BB962C8B-B14F-4D97-AF65-F5344CB8AC3E}">
        <p14:creationId xmlns:p14="http://schemas.microsoft.com/office/powerpoint/2010/main" val="1623944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04999" y="21125"/>
            <a:ext cx="6010295" cy="436075"/>
          </a:xfrm>
          <a:prstGeom prst="rect">
            <a:avLst/>
          </a:prstGeom>
        </p:spPr>
      </p:pic>
      <p:pic>
        <p:nvPicPr>
          <p:cNvPr id="7" name="Content Placeholder 6"/>
          <p:cNvPicPr>
            <a:picLocks noGrp="1" noChangeAspect="1"/>
          </p:cNvPicPr>
          <p:nvPr>
            <p:ph idx="1"/>
          </p:nvPr>
        </p:nvPicPr>
        <p:blipFill>
          <a:blip r:embed="rId3"/>
          <a:stretch>
            <a:fillRect/>
          </a:stretch>
        </p:blipFill>
        <p:spPr>
          <a:xfrm>
            <a:off x="0" y="381000"/>
            <a:ext cx="9144000" cy="1447800"/>
          </a:xfrm>
          <a:prstGeom prst="rect">
            <a:avLst/>
          </a:prstGeom>
        </p:spPr>
      </p:pic>
      <p:pic>
        <p:nvPicPr>
          <p:cNvPr id="8" name="Picture 7"/>
          <p:cNvPicPr>
            <a:picLocks noChangeAspect="1"/>
          </p:cNvPicPr>
          <p:nvPr/>
        </p:nvPicPr>
        <p:blipFill>
          <a:blip r:embed="rId4"/>
          <a:stretch>
            <a:fillRect/>
          </a:stretch>
        </p:blipFill>
        <p:spPr>
          <a:xfrm>
            <a:off x="0" y="1828800"/>
            <a:ext cx="9144000" cy="5181600"/>
          </a:xfrm>
          <a:prstGeom prst="rect">
            <a:avLst/>
          </a:prstGeom>
        </p:spPr>
      </p:pic>
    </p:spTree>
    <p:extLst>
      <p:ext uri="{BB962C8B-B14F-4D97-AF65-F5344CB8AC3E}">
        <p14:creationId xmlns:p14="http://schemas.microsoft.com/office/powerpoint/2010/main" val="10120855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
            <a:ext cx="9144000" cy="910926"/>
          </a:xfrm>
          <a:prstGeom prst="rect">
            <a:avLst/>
          </a:prstGeom>
        </p:spPr>
      </p:pic>
      <p:pic>
        <p:nvPicPr>
          <p:cNvPr id="5" name="Picture 4"/>
          <p:cNvPicPr>
            <a:picLocks noChangeAspect="1"/>
          </p:cNvPicPr>
          <p:nvPr/>
        </p:nvPicPr>
        <p:blipFill>
          <a:blip r:embed="rId3"/>
          <a:stretch>
            <a:fillRect/>
          </a:stretch>
        </p:blipFill>
        <p:spPr>
          <a:xfrm>
            <a:off x="1066800" y="910927"/>
            <a:ext cx="5980952" cy="400000"/>
          </a:xfrm>
          <a:prstGeom prst="rect">
            <a:avLst/>
          </a:prstGeom>
        </p:spPr>
      </p:pic>
      <p:pic>
        <p:nvPicPr>
          <p:cNvPr id="6" name="Picture 5"/>
          <p:cNvPicPr>
            <a:picLocks noChangeAspect="1"/>
          </p:cNvPicPr>
          <p:nvPr/>
        </p:nvPicPr>
        <p:blipFill>
          <a:blip r:embed="rId4"/>
          <a:stretch>
            <a:fillRect/>
          </a:stretch>
        </p:blipFill>
        <p:spPr>
          <a:xfrm>
            <a:off x="1066800" y="1251935"/>
            <a:ext cx="6619048" cy="390476"/>
          </a:xfrm>
          <a:prstGeom prst="rect">
            <a:avLst/>
          </a:prstGeom>
        </p:spPr>
      </p:pic>
      <p:pic>
        <p:nvPicPr>
          <p:cNvPr id="7" name="Picture 6"/>
          <p:cNvPicPr>
            <a:picLocks noChangeAspect="1"/>
          </p:cNvPicPr>
          <p:nvPr/>
        </p:nvPicPr>
        <p:blipFill>
          <a:blip r:embed="rId5"/>
          <a:stretch>
            <a:fillRect/>
          </a:stretch>
        </p:blipFill>
        <p:spPr>
          <a:xfrm>
            <a:off x="1066800" y="1631094"/>
            <a:ext cx="7342857" cy="348852"/>
          </a:xfrm>
          <a:prstGeom prst="rect">
            <a:avLst/>
          </a:prstGeom>
        </p:spPr>
      </p:pic>
      <p:pic>
        <p:nvPicPr>
          <p:cNvPr id="8" name="Picture 7"/>
          <p:cNvPicPr>
            <a:picLocks noChangeAspect="1"/>
          </p:cNvPicPr>
          <p:nvPr/>
        </p:nvPicPr>
        <p:blipFill>
          <a:blip r:embed="rId6"/>
          <a:stretch>
            <a:fillRect/>
          </a:stretch>
        </p:blipFill>
        <p:spPr>
          <a:xfrm>
            <a:off x="2438400" y="1962578"/>
            <a:ext cx="3666667" cy="946588"/>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 y="2909166"/>
            <a:ext cx="7391399" cy="3948834"/>
          </a:xfrm>
          <a:prstGeom prst="rect">
            <a:avLst/>
          </a:prstGeom>
        </p:spPr>
      </p:pic>
    </p:spTree>
    <p:extLst>
      <p:ext uri="{BB962C8B-B14F-4D97-AF65-F5344CB8AC3E}">
        <p14:creationId xmlns:p14="http://schemas.microsoft.com/office/powerpoint/2010/main" val="331720969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375786" y="37825"/>
            <a:ext cx="5768214" cy="742857"/>
          </a:xfrm>
          <a:prstGeom prst="rect">
            <a:avLst/>
          </a:prstGeom>
        </p:spPr>
      </p:pic>
      <p:pic>
        <p:nvPicPr>
          <p:cNvPr id="5" name="Picture 4"/>
          <p:cNvPicPr>
            <a:picLocks noChangeAspect="1"/>
          </p:cNvPicPr>
          <p:nvPr/>
        </p:nvPicPr>
        <p:blipFill>
          <a:blip r:embed="rId3"/>
          <a:stretch>
            <a:fillRect/>
          </a:stretch>
        </p:blipFill>
        <p:spPr>
          <a:xfrm>
            <a:off x="22987" y="0"/>
            <a:ext cx="3352800" cy="1981200"/>
          </a:xfrm>
          <a:prstGeom prst="rect">
            <a:avLst/>
          </a:prstGeom>
        </p:spPr>
      </p:pic>
      <p:pic>
        <p:nvPicPr>
          <p:cNvPr id="7" name="Picture 6"/>
          <p:cNvPicPr>
            <a:picLocks noChangeAspect="1"/>
          </p:cNvPicPr>
          <p:nvPr/>
        </p:nvPicPr>
        <p:blipFill>
          <a:blip r:embed="rId4"/>
          <a:stretch>
            <a:fillRect/>
          </a:stretch>
        </p:blipFill>
        <p:spPr>
          <a:xfrm>
            <a:off x="3371260" y="747911"/>
            <a:ext cx="5772740" cy="828571"/>
          </a:xfrm>
          <a:prstGeom prst="rect">
            <a:avLst/>
          </a:prstGeom>
        </p:spPr>
      </p:pic>
      <p:pic>
        <p:nvPicPr>
          <p:cNvPr id="9" name="Picture 8"/>
          <p:cNvPicPr>
            <a:picLocks noChangeAspect="1"/>
          </p:cNvPicPr>
          <p:nvPr/>
        </p:nvPicPr>
        <p:blipFill>
          <a:blip r:embed="rId5"/>
          <a:stretch>
            <a:fillRect/>
          </a:stretch>
        </p:blipFill>
        <p:spPr>
          <a:xfrm>
            <a:off x="3375786" y="1528593"/>
            <a:ext cx="5768213" cy="452607"/>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981201"/>
            <a:ext cx="9144000" cy="4876800"/>
          </a:xfrm>
          <a:prstGeom prst="rect">
            <a:avLst/>
          </a:prstGeom>
        </p:spPr>
      </p:pic>
    </p:spTree>
    <p:extLst>
      <p:ext uri="{BB962C8B-B14F-4D97-AF65-F5344CB8AC3E}">
        <p14:creationId xmlns:p14="http://schemas.microsoft.com/office/powerpoint/2010/main" val="4374277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 y="0"/>
            <a:ext cx="8458200" cy="7239000"/>
          </a:xfrm>
          <a:prstGeom prst="rect">
            <a:avLst/>
          </a:prstGeom>
        </p:spPr>
      </p:pic>
    </p:spTree>
    <p:extLst>
      <p:ext uri="{BB962C8B-B14F-4D97-AF65-F5344CB8AC3E}">
        <p14:creationId xmlns:p14="http://schemas.microsoft.com/office/powerpoint/2010/main" val="23683089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18" y="609600"/>
            <a:ext cx="9144000" cy="5486400"/>
          </a:xfrm>
          <a:prstGeom prst="rect">
            <a:avLst/>
          </a:prstGeom>
        </p:spPr>
      </p:pic>
    </p:spTree>
    <p:extLst>
      <p:ext uri="{BB962C8B-B14F-4D97-AF65-F5344CB8AC3E}">
        <p14:creationId xmlns:p14="http://schemas.microsoft.com/office/powerpoint/2010/main" val="171315015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57200"/>
            <a:ext cx="9144000" cy="5943599"/>
          </a:xfrm>
          <a:prstGeom prst="rect">
            <a:avLst/>
          </a:prstGeom>
        </p:spPr>
      </p:pic>
    </p:spTree>
    <p:extLst>
      <p:ext uri="{BB962C8B-B14F-4D97-AF65-F5344CB8AC3E}">
        <p14:creationId xmlns:p14="http://schemas.microsoft.com/office/powerpoint/2010/main" val="27559837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457200"/>
            <a:ext cx="9144000" cy="5867400"/>
          </a:xfrm>
          <a:prstGeom prst="rect">
            <a:avLst/>
          </a:prstGeom>
        </p:spPr>
      </p:pic>
    </p:spTree>
    <p:extLst>
      <p:ext uri="{BB962C8B-B14F-4D97-AF65-F5344CB8AC3E}">
        <p14:creationId xmlns:p14="http://schemas.microsoft.com/office/powerpoint/2010/main" val="39396798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7817310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915400" cy="762000"/>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nl-NL" sz="2400" b="1" dirty="0"/>
              <a:t>ĐĂNG KÝ NGHĨA VỤ QUÂN SỰ </a:t>
            </a:r>
            <a:br>
              <a:rPr lang="nl-NL" sz="2400" b="1" dirty="0"/>
            </a:br>
            <a:r>
              <a:rPr lang="nl-NL" sz="2400" b="1" dirty="0"/>
              <a:t>VÀ QUẢN LÝ CÔNG DÂN TRONG ĐỘ TUỔI THỰC HIỆN NVQS</a:t>
            </a:r>
            <a:endParaRPr lang="en-US" sz="2400" dirty="0"/>
          </a:p>
        </p:txBody>
      </p:sp>
      <p:sp>
        <p:nvSpPr>
          <p:cNvPr id="5" name="Rectangle 4"/>
          <p:cNvSpPr/>
          <p:nvPr/>
        </p:nvSpPr>
        <p:spPr>
          <a:xfrm>
            <a:off x="41910" y="914400"/>
            <a:ext cx="9067800" cy="6001643"/>
          </a:xfrm>
          <a:prstGeom prst="rect">
            <a:avLst/>
          </a:prstGeom>
        </p:spPr>
        <p:txBody>
          <a:bodyPr wrap="square">
            <a:spAutoFit/>
          </a:bodyPr>
          <a:lstStyle/>
          <a:p>
            <a:pPr algn="just">
              <a:spcBef>
                <a:spcPts val="600"/>
              </a:spcBef>
              <a:spcAft>
                <a:spcPts val="600"/>
              </a:spcAft>
            </a:pP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Vê</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nguyên</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tắc</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Đăng</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ký</a:t>
            </a:r>
            <a:r>
              <a:rPr lang="en-US" sz="2600" dirty="0">
                <a:solidFill>
                  <a:srgbClr val="002060"/>
                </a:solidFill>
                <a:latin typeface="Times New Roman" pitchFamily="18" charset="0"/>
                <a:cs typeface="Times New Roman" pitchFamily="18" charset="0"/>
              </a:rPr>
              <a:t> NVQS </a:t>
            </a:r>
            <a:r>
              <a:rPr lang="en-US" sz="2600" dirty="0" err="1">
                <a:solidFill>
                  <a:srgbClr val="002060"/>
                </a:solidFill>
                <a:latin typeface="Times New Roman" pitchFamily="18" charset="0"/>
                <a:cs typeface="Times New Roman" pitchFamily="18" charset="0"/>
              </a:rPr>
              <a:t>và</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quản</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lý</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công</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dân</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trong</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độ</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tuổi</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thực</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hiện</a:t>
            </a:r>
            <a:r>
              <a:rPr lang="en-US" sz="2600" dirty="0">
                <a:solidFill>
                  <a:srgbClr val="002060"/>
                </a:solidFill>
                <a:latin typeface="Times New Roman" pitchFamily="18" charset="0"/>
                <a:cs typeface="Times New Roman" pitchFamily="18" charset="0"/>
              </a:rPr>
              <a:t> NVQS; </a:t>
            </a:r>
            <a:r>
              <a:rPr lang="en-US" sz="2600" dirty="0" err="1">
                <a:solidFill>
                  <a:srgbClr val="002060"/>
                </a:solidFill>
                <a:latin typeface="Times New Roman" pitchFamily="18" charset="0"/>
                <a:cs typeface="Times New Roman" pitchFamily="18" charset="0"/>
              </a:rPr>
              <a:t>đối</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tượng</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đăng</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ký</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đối</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tượng</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không</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được</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đăng</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ký</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đối</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tượng</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miễn</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cơ</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quan</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đăng</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ky</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quản</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ly</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công</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dân</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trong</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đô</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tuổi</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thực</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hiện</a:t>
            </a:r>
            <a:r>
              <a:rPr lang="en-US" sz="2600" dirty="0">
                <a:solidFill>
                  <a:srgbClr val="002060"/>
                </a:solidFill>
                <a:latin typeface="Times New Roman" pitchFamily="18" charset="0"/>
                <a:cs typeface="Times New Roman" pitchFamily="18" charset="0"/>
              </a:rPr>
              <a:t> NVQS </a:t>
            </a:r>
            <a:r>
              <a:rPr lang="en-US" sz="2600" dirty="0" err="1">
                <a:solidFill>
                  <a:srgbClr val="002060"/>
                </a:solidFill>
                <a:latin typeface="Times New Roman" pitchFamily="18" charset="0"/>
                <a:cs typeface="Times New Roman" pitchFamily="18" charset="0"/>
              </a:rPr>
              <a:t>được</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tiến</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hành</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tại</a:t>
            </a:r>
            <a:r>
              <a:rPr lang="en-US" sz="2600" dirty="0">
                <a:solidFill>
                  <a:srgbClr val="002060"/>
                </a:solidFill>
                <a:latin typeface="Times New Roman" pitchFamily="18" charset="0"/>
                <a:cs typeface="Times New Roman" pitchFamily="18" charset="0"/>
              </a:rPr>
              <a:t> Ban </a:t>
            </a:r>
            <a:r>
              <a:rPr lang="en-US" sz="2600" dirty="0" err="1">
                <a:solidFill>
                  <a:srgbClr val="002060"/>
                </a:solidFill>
                <a:latin typeface="Times New Roman" pitchFamily="18" charset="0"/>
                <a:cs typeface="Times New Roman" pitchFamily="18" charset="0"/>
              </a:rPr>
              <a:t>Chỉ</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huy</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quân</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sự</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cấp</a:t>
            </a:r>
            <a:r>
              <a:rPr lang="en-US" sz="2600" dirty="0">
                <a:solidFill>
                  <a:srgbClr val="002060"/>
                </a:solidFill>
                <a:latin typeface="Times New Roman" pitchFamily="18" charset="0"/>
                <a:cs typeface="Times New Roman" pitchFamily="18" charset="0"/>
              </a:rPr>
              <a:t> </a:t>
            </a:r>
            <a:r>
              <a:rPr lang="en-US" sz="2600" dirty="0" err="1">
                <a:solidFill>
                  <a:srgbClr val="002060"/>
                </a:solidFill>
                <a:latin typeface="Times New Roman" pitchFamily="18" charset="0"/>
                <a:cs typeface="Times New Roman" pitchFamily="18" charset="0"/>
              </a:rPr>
              <a:t>xã</a:t>
            </a:r>
            <a:r>
              <a:rPr lang="en-US" sz="2600" dirty="0">
                <a:solidFill>
                  <a:srgbClr val="002060"/>
                </a:solidFill>
                <a:latin typeface="Times New Roman" pitchFamily="18" charset="0"/>
                <a:cs typeface="Times New Roman" pitchFamily="18" charset="0"/>
              </a:rPr>
              <a:t>.</a:t>
            </a:r>
          </a:p>
          <a:p>
            <a:pPr algn="just">
              <a:spcBef>
                <a:spcPts val="600"/>
              </a:spcBef>
              <a:spcAft>
                <a:spcPts val="600"/>
              </a:spcAft>
            </a:pP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Đăng</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ký</a:t>
            </a:r>
            <a:r>
              <a:rPr lang="en-US" sz="2600" dirty="0">
                <a:solidFill>
                  <a:srgbClr val="0070C0"/>
                </a:solidFill>
                <a:latin typeface="Times New Roman" pitchFamily="18" charset="0"/>
                <a:cs typeface="Times New Roman" pitchFamily="18" charset="0"/>
              </a:rPr>
              <a:t> NVQS </a:t>
            </a:r>
            <a:r>
              <a:rPr lang="en-US" sz="2600" dirty="0" err="1">
                <a:solidFill>
                  <a:srgbClr val="0070C0"/>
                </a:solidFill>
                <a:latin typeface="Times New Roman" pitchFamily="18" charset="0"/>
                <a:cs typeface="Times New Roman" pitchFamily="18" charset="0"/>
              </a:rPr>
              <a:t>lần</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đầu</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đối</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với</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công</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dân</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đủ</a:t>
            </a:r>
            <a:r>
              <a:rPr lang="en-US" sz="2600" dirty="0">
                <a:solidFill>
                  <a:srgbClr val="0070C0"/>
                </a:solidFill>
                <a:latin typeface="Times New Roman" pitchFamily="18" charset="0"/>
                <a:cs typeface="Times New Roman" pitchFamily="18" charset="0"/>
              </a:rPr>
              <a:t> 17 </a:t>
            </a:r>
            <a:r>
              <a:rPr lang="en-US" sz="2600" dirty="0" err="1">
                <a:solidFill>
                  <a:srgbClr val="0070C0"/>
                </a:solidFill>
                <a:latin typeface="Times New Roman" pitchFamily="18" charset="0"/>
                <a:cs typeface="Times New Roman" pitchFamily="18" charset="0"/>
              </a:rPr>
              <a:t>tuổi</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trong</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năm</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phải</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được</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thực</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hiện</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tại</a:t>
            </a:r>
            <a:r>
              <a:rPr lang="en-US" sz="2600" dirty="0">
                <a:solidFill>
                  <a:srgbClr val="0070C0"/>
                </a:solidFill>
                <a:latin typeface="Times New Roman" pitchFamily="18" charset="0"/>
                <a:cs typeface="Times New Roman" pitchFamily="18" charset="0"/>
              </a:rPr>
              <a:t> Ban </a:t>
            </a:r>
            <a:r>
              <a:rPr lang="en-US" sz="2600" dirty="0" err="1">
                <a:solidFill>
                  <a:srgbClr val="0070C0"/>
                </a:solidFill>
                <a:latin typeface="Times New Roman" pitchFamily="18" charset="0"/>
                <a:cs typeface="Times New Roman" pitchFamily="18" charset="0"/>
              </a:rPr>
              <a:t>Chỉ</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huy</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quân</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sự</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cấp</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xã</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nơi</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công</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dân</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cư</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trú</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và</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quy</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định</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việc</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đăng</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ký</a:t>
            </a:r>
            <a:r>
              <a:rPr lang="en-US" sz="2600" dirty="0">
                <a:solidFill>
                  <a:srgbClr val="0070C0"/>
                </a:solidFill>
                <a:latin typeface="Times New Roman" pitchFamily="18" charset="0"/>
                <a:cs typeface="Times New Roman" pitchFamily="18" charset="0"/>
              </a:rPr>
              <a:t> NVQS </a:t>
            </a:r>
            <a:r>
              <a:rPr lang="en-US" sz="2600" dirty="0" err="1">
                <a:solidFill>
                  <a:srgbClr val="0070C0"/>
                </a:solidFill>
                <a:latin typeface="Times New Roman" pitchFamily="18" charset="0"/>
                <a:cs typeface="Times New Roman" pitchFamily="18" charset="0"/>
              </a:rPr>
              <a:t>bổ</a:t>
            </a:r>
            <a:r>
              <a:rPr lang="en-US" sz="2600" dirty="0">
                <a:solidFill>
                  <a:srgbClr val="0070C0"/>
                </a:solidFill>
                <a:latin typeface="Times New Roman" pitchFamily="18" charset="0"/>
                <a:cs typeface="Times New Roman" pitchFamily="18" charset="0"/>
              </a:rPr>
              <a:t> sung, </a:t>
            </a:r>
            <a:r>
              <a:rPr lang="en-US" sz="2600" dirty="0" err="1">
                <a:solidFill>
                  <a:srgbClr val="0070C0"/>
                </a:solidFill>
                <a:latin typeface="Times New Roman" pitchFamily="18" charset="0"/>
                <a:cs typeface="Times New Roman" pitchFamily="18" charset="0"/>
              </a:rPr>
              <a:t>khi</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thay</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đổi</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nơi</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cư</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trú</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nơi</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làm</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việc</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học</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tập</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tạm</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vắng</a:t>
            </a:r>
            <a:r>
              <a:rPr lang="en-US" sz="2600" dirty="0">
                <a:solidFill>
                  <a:srgbClr val="0070C0"/>
                </a:solidFill>
                <a:latin typeface="Times New Roman" pitchFamily="18" charset="0"/>
                <a:cs typeface="Times New Roman" pitchFamily="18" charset="0"/>
              </a:rPr>
              <a:t>, đ</a:t>
            </a:r>
            <a:r>
              <a:rPr lang="vi-VN" sz="2600" dirty="0">
                <a:solidFill>
                  <a:srgbClr val="0070C0"/>
                </a:solidFill>
                <a:latin typeface="Times New Roman" pitchFamily="18" charset="0"/>
                <a:cs typeface="Times New Roman" pitchFamily="18" charset="0"/>
              </a:rPr>
              <a:t>ă</a:t>
            </a:r>
            <a:r>
              <a:rPr lang="en-US" sz="2600" dirty="0">
                <a:solidFill>
                  <a:srgbClr val="0070C0"/>
                </a:solidFill>
                <a:latin typeface="Times New Roman" pitchFamily="18" charset="0"/>
                <a:cs typeface="Times New Roman" pitchFamily="18" charset="0"/>
              </a:rPr>
              <a:t>ng </a:t>
            </a:r>
            <a:r>
              <a:rPr lang="en-US" sz="2600" dirty="0" err="1">
                <a:solidFill>
                  <a:srgbClr val="0070C0"/>
                </a:solidFill>
                <a:latin typeface="Times New Roman" pitchFamily="18" charset="0"/>
                <a:cs typeface="Times New Roman" pitchFamily="18" charset="0"/>
              </a:rPr>
              <a:t>ký</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miễn</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gọi</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nhập</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ngũ</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trong</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thời</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chiến</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đăng</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ký</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phục</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vụ</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trong</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ngạch</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dự</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bị</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và</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đưa</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ra</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khỏi</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danh</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sách</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đăng</a:t>
            </a:r>
            <a:r>
              <a:rPr lang="en-US" sz="2600" dirty="0">
                <a:solidFill>
                  <a:srgbClr val="0070C0"/>
                </a:solidFill>
                <a:latin typeface="Times New Roman" pitchFamily="18" charset="0"/>
                <a:cs typeface="Times New Roman" pitchFamily="18" charset="0"/>
              </a:rPr>
              <a:t> </a:t>
            </a:r>
            <a:r>
              <a:rPr lang="en-US" sz="2600" dirty="0" err="1">
                <a:solidFill>
                  <a:srgbClr val="0070C0"/>
                </a:solidFill>
                <a:latin typeface="Times New Roman" pitchFamily="18" charset="0"/>
                <a:cs typeface="Times New Roman" pitchFamily="18" charset="0"/>
              </a:rPr>
              <a:t>ký</a:t>
            </a:r>
            <a:r>
              <a:rPr lang="en-US" sz="2600" dirty="0">
                <a:solidFill>
                  <a:srgbClr val="0070C0"/>
                </a:solidFill>
                <a:latin typeface="Times New Roman" pitchFamily="18" charset="0"/>
                <a:cs typeface="Times New Roman" pitchFamily="18" charset="0"/>
              </a:rPr>
              <a:t> NVQS.</a:t>
            </a:r>
          </a:p>
          <a:p>
            <a:pPr algn="just">
              <a:spcBef>
                <a:spcPts val="600"/>
              </a:spcBef>
              <a:spcAft>
                <a:spcPts val="600"/>
              </a:spcAft>
            </a:pPr>
            <a:r>
              <a:rPr lang="nl-NL" sz="2600" dirty="0">
                <a:latin typeface="Times New Roman" pitchFamily="18" charset="0"/>
                <a:cs typeface="Times New Roman" pitchFamily="18" charset="0"/>
              </a:rPr>
              <a:t>- Việc đăng ký NVQS phải được thực hiện chặt chẽ và tiến hành tại cấp xã nơi công dân cư trú hoặc cơ quan, tổ chức nơi công dân làm việc. </a:t>
            </a:r>
            <a:endParaRPr lang="en-US" sz="2600" dirty="0">
              <a:latin typeface="Times New Roman" pitchFamily="18" charset="0"/>
              <a:cs typeface="Times New Roman" pitchFamily="18" charset="0"/>
            </a:endParaRPr>
          </a:p>
        </p:txBody>
      </p:sp>
    </p:spTree>
    <p:extLst>
      <p:ext uri="{BB962C8B-B14F-4D97-AF65-F5344CB8AC3E}">
        <p14:creationId xmlns:p14="http://schemas.microsoft.com/office/powerpoint/2010/main" val="197326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fade">
                                      <p:cBhvr>
                                        <p:cTn id="26" dur="1000"/>
                                        <p:tgtEl>
                                          <p:spTgt spid="5">
                                            <p:txEl>
                                              <p:pRg st="2" end="2"/>
                                            </p:txEl>
                                          </p:spTgt>
                                        </p:tgtEl>
                                      </p:cBhvr>
                                    </p:animEffect>
                                    <p:anim calcmode="lin" valueType="num">
                                      <p:cBhvr>
                                        <p:cTn id="2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1000"/>
            <a:ext cx="9143999" cy="6096000"/>
          </a:xfrm>
          <a:prstGeom prst="rect">
            <a:avLst/>
          </a:prstGeom>
        </p:spPr>
      </p:pic>
    </p:spTree>
    <p:extLst>
      <p:ext uri="{BB962C8B-B14F-4D97-AF65-F5344CB8AC3E}">
        <p14:creationId xmlns:p14="http://schemas.microsoft.com/office/powerpoint/2010/main" val="16607211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57200"/>
            <a:ext cx="9144000" cy="5943600"/>
          </a:xfrm>
          <a:prstGeom prst="rect">
            <a:avLst/>
          </a:prstGeom>
        </p:spPr>
      </p:pic>
    </p:spTree>
    <p:extLst>
      <p:ext uri="{BB962C8B-B14F-4D97-AF65-F5344CB8AC3E}">
        <p14:creationId xmlns:p14="http://schemas.microsoft.com/office/powerpoint/2010/main" val="6387759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C61FCC-3B25-48E8-BB67-D1223E668A0A}"/>
              </a:ext>
            </a:extLst>
          </p:cNvPr>
          <p:cNvSpPr/>
          <p:nvPr/>
        </p:nvSpPr>
        <p:spPr>
          <a:xfrm>
            <a:off x="0" y="609600"/>
            <a:ext cx="9143999" cy="19050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8000" b="1" dirty="0">
                <a:solidFill>
                  <a:srgbClr val="FEF38A"/>
                </a:solidFill>
                <a:latin typeface="Kankin" panose="02000506000000020004" pitchFamily="50" charset="0"/>
                <a:cs typeface="Aharoni" panose="02010803020104030203" pitchFamily="2" charset="-79"/>
              </a:rPr>
              <a:t>HÀNH CHÍNH</a:t>
            </a:r>
            <a:endParaRPr lang="en-US" sz="8000" b="1" dirty="0">
              <a:solidFill>
                <a:srgbClr val="FEF38A"/>
              </a:solidFill>
              <a:latin typeface="Aharoni" panose="02010803020104030203" pitchFamily="2" charset="-79"/>
              <a:cs typeface="Aharoni" panose="02010803020104030203" pitchFamily="2" charset="-79"/>
            </a:endParaRPr>
          </a:p>
        </p:txBody>
      </p:sp>
      <p:sp>
        <p:nvSpPr>
          <p:cNvPr id="5" name="TextBox 4">
            <a:extLst>
              <a:ext uri="{FF2B5EF4-FFF2-40B4-BE49-F238E27FC236}">
                <a16:creationId xmlns:a16="http://schemas.microsoft.com/office/drawing/2014/main" id="{97F1DC87-337A-41BA-9524-996BF58A1F08}"/>
              </a:ext>
            </a:extLst>
          </p:cNvPr>
          <p:cNvSpPr txBox="1"/>
          <p:nvPr/>
        </p:nvSpPr>
        <p:spPr>
          <a:xfrm>
            <a:off x="1524000" y="2808745"/>
            <a:ext cx="6324600" cy="861774"/>
          </a:xfrm>
          <a:prstGeom prst="rect">
            <a:avLst/>
          </a:prstGeom>
          <a:noFill/>
        </p:spPr>
        <p:txBody>
          <a:bodyPr wrap="square" rtlCol="0">
            <a:spAutoFit/>
          </a:bodyPr>
          <a:lstStyle/>
          <a:p>
            <a:pPr algn="ctr"/>
            <a:r>
              <a:rPr lang="vi-VN" sz="5000" dirty="0">
                <a:solidFill>
                  <a:srgbClr val="FF0000"/>
                </a:solidFill>
                <a:latin typeface="Kankin" panose="02000506000000020004" pitchFamily="50" charset="0"/>
                <a:cs typeface="Aharoni" panose="02010803020104030203" pitchFamily="2" charset="-79"/>
              </a:rPr>
              <a:t>MỨC XỬ PHẠT</a:t>
            </a:r>
            <a:endParaRPr lang="en-US" sz="5000" dirty="0">
              <a:solidFill>
                <a:srgbClr val="FF0000"/>
              </a:solidFill>
              <a:latin typeface="Kankin" panose="02000506000000020004" pitchFamily="50" charset="0"/>
              <a:cs typeface="Aharoni" panose="02010803020104030203" pitchFamily="2" charset="-79"/>
            </a:endParaRPr>
          </a:p>
        </p:txBody>
      </p:sp>
      <p:sp>
        <p:nvSpPr>
          <p:cNvPr id="6" name="TextBox 5">
            <a:extLst>
              <a:ext uri="{FF2B5EF4-FFF2-40B4-BE49-F238E27FC236}">
                <a16:creationId xmlns:a16="http://schemas.microsoft.com/office/drawing/2014/main" id="{049F8E88-6E59-42DF-BD13-551660E8D6C7}"/>
              </a:ext>
            </a:extLst>
          </p:cNvPr>
          <p:cNvSpPr txBox="1"/>
          <p:nvPr/>
        </p:nvSpPr>
        <p:spPr>
          <a:xfrm>
            <a:off x="821401" y="4038600"/>
            <a:ext cx="7501195" cy="1785104"/>
          </a:xfrm>
          <a:prstGeom prst="rect">
            <a:avLst/>
          </a:prstGeom>
          <a:noFill/>
        </p:spPr>
        <p:txBody>
          <a:bodyPr wrap="square" rtlCol="0">
            <a:spAutoFit/>
          </a:bodyPr>
          <a:lstStyle/>
          <a:p>
            <a:pPr algn="ctr"/>
            <a:r>
              <a:rPr lang="en-US" sz="5000" b="1" dirty="0">
                <a:latin typeface="Bahnschrift SemiBold Condensed" panose="020B0502040204020203" pitchFamily="34" charset="0"/>
              </a:rPr>
              <a:t>NGHỊ ĐỊNH 218/2025/NĐ-CP</a:t>
            </a:r>
          </a:p>
          <a:p>
            <a:pPr algn="ctr"/>
            <a:r>
              <a:rPr lang="en-US" sz="3000" b="1" dirty="0">
                <a:latin typeface="Bahnschrift SemiBold Condensed" panose="020B0502040204020203" pitchFamily="34" charset="0"/>
              </a:rPr>
              <a:t>QUY ĐỊNH XỬ PHẠT VI PHẠM HÀNH CHÍNH</a:t>
            </a:r>
          </a:p>
          <a:p>
            <a:pPr algn="ctr"/>
            <a:r>
              <a:rPr lang="en-US" sz="3000" b="1" dirty="0">
                <a:latin typeface="Bahnschrift SemiBold Condensed" panose="020B0502040204020203" pitchFamily="34" charset="0"/>
              </a:rPr>
              <a:t>TRONG LĨNH VỰC QUỐC PHÒNG, CƠ YẾU </a:t>
            </a:r>
          </a:p>
        </p:txBody>
      </p:sp>
    </p:spTree>
    <p:extLst>
      <p:ext uri="{BB962C8B-B14F-4D97-AF65-F5344CB8AC3E}">
        <p14:creationId xmlns:p14="http://schemas.microsoft.com/office/powerpoint/2010/main" val="34465122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61807"/>
          <a:stretch/>
        </p:blipFill>
        <p:spPr>
          <a:xfrm>
            <a:off x="471650" y="1981201"/>
            <a:ext cx="8200700" cy="1447800"/>
          </a:xfrm>
          <a:prstGeom prst="rect">
            <a:avLst/>
          </a:prstGeom>
        </p:spPr>
      </p:pic>
      <p:pic>
        <p:nvPicPr>
          <p:cNvPr id="3" name="Picture 2"/>
          <p:cNvPicPr>
            <a:picLocks noChangeAspect="1"/>
          </p:cNvPicPr>
          <p:nvPr/>
        </p:nvPicPr>
        <p:blipFill>
          <a:blip r:embed="rId3"/>
          <a:stretch>
            <a:fillRect/>
          </a:stretch>
        </p:blipFill>
        <p:spPr>
          <a:xfrm>
            <a:off x="850261" y="466686"/>
            <a:ext cx="1511939" cy="1524132"/>
          </a:xfrm>
          <a:prstGeom prst="rect">
            <a:avLst/>
          </a:prstGeom>
        </p:spPr>
      </p:pic>
      <p:sp>
        <p:nvSpPr>
          <p:cNvPr id="10" name="Rectangle 9">
            <a:extLst>
              <a:ext uri="{FF2B5EF4-FFF2-40B4-BE49-F238E27FC236}">
                <a16:creationId xmlns:a16="http://schemas.microsoft.com/office/drawing/2014/main" id="{BC0623A9-7BDF-4716-9CFF-9FC9A24582A7}"/>
              </a:ext>
            </a:extLst>
          </p:cNvPr>
          <p:cNvSpPr/>
          <p:nvPr/>
        </p:nvSpPr>
        <p:spPr>
          <a:xfrm>
            <a:off x="507161" y="2971800"/>
            <a:ext cx="2133600" cy="330200"/>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Số</a:t>
            </a:r>
            <a:r>
              <a:rPr lang="en-US" sz="1700"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 218/2025/NĐ-CP</a:t>
            </a:r>
          </a:p>
        </p:txBody>
      </p:sp>
      <p:sp>
        <p:nvSpPr>
          <p:cNvPr id="11" name="Rectangle 10">
            <a:extLst>
              <a:ext uri="{FF2B5EF4-FFF2-40B4-BE49-F238E27FC236}">
                <a16:creationId xmlns:a16="http://schemas.microsoft.com/office/drawing/2014/main" id="{6C8A2CB3-6AFE-4B8B-A3B2-8C1E46B0A9C4}"/>
              </a:ext>
            </a:extLst>
          </p:cNvPr>
          <p:cNvSpPr/>
          <p:nvPr/>
        </p:nvSpPr>
        <p:spPr>
          <a:xfrm>
            <a:off x="4114800" y="2971800"/>
            <a:ext cx="3733800" cy="330200"/>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i="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Hà</a:t>
            </a:r>
            <a:r>
              <a:rPr lang="en-US" sz="1700" i="1"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 </a:t>
            </a:r>
            <a:r>
              <a:rPr lang="en-US" sz="1700" i="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Nội</a:t>
            </a:r>
            <a:r>
              <a:rPr lang="en-US" sz="1700" i="1"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 </a:t>
            </a:r>
            <a:r>
              <a:rPr lang="en-US" sz="1700" i="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ngày</a:t>
            </a:r>
            <a:r>
              <a:rPr lang="en-US" sz="1700" i="1"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 05 </a:t>
            </a:r>
            <a:r>
              <a:rPr lang="en-US" sz="1700" i="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tháng</a:t>
            </a:r>
            <a:r>
              <a:rPr lang="en-US" sz="1700" i="1"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 08 </a:t>
            </a:r>
            <a:r>
              <a:rPr lang="en-US" sz="1700" i="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năm</a:t>
            </a:r>
            <a:r>
              <a:rPr lang="en-US" sz="1700" i="1"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 2025</a:t>
            </a:r>
          </a:p>
        </p:txBody>
      </p:sp>
      <p:sp>
        <p:nvSpPr>
          <p:cNvPr id="12" name="Rectangle 11">
            <a:extLst>
              <a:ext uri="{FF2B5EF4-FFF2-40B4-BE49-F238E27FC236}">
                <a16:creationId xmlns:a16="http://schemas.microsoft.com/office/drawing/2014/main" id="{9EE3F2C0-48E7-40A8-A3C7-B65834A15F22}"/>
              </a:ext>
            </a:extLst>
          </p:cNvPr>
          <p:cNvSpPr/>
          <p:nvPr/>
        </p:nvSpPr>
        <p:spPr>
          <a:xfrm>
            <a:off x="3048000" y="3943904"/>
            <a:ext cx="2133600" cy="330200"/>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b="1"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NGHỊ ĐỊNH</a:t>
            </a:r>
          </a:p>
        </p:txBody>
      </p:sp>
      <p:sp>
        <p:nvSpPr>
          <p:cNvPr id="13" name="Rectangle 12">
            <a:extLst>
              <a:ext uri="{FF2B5EF4-FFF2-40B4-BE49-F238E27FC236}">
                <a16:creationId xmlns:a16="http://schemas.microsoft.com/office/drawing/2014/main" id="{61EF9F59-7E8C-4218-A278-CFD5AAFE2DA8}"/>
              </a:ext>
            </a:extLst>
          </p:cNvPr>
          <p:cNvSpPr/>
          <p:nvPr/>
        </p:nvSpPr>
        <p:spPr>
          <a:xfrm>
            <a:off x="2253079" y="4317752"/>
            <a:ext cx="3733800" cy="330200"/>
          </a:xfrm>
          <a:prstGeom prst="rect">
            <a:avLst/>
          </a:prstGeom>
          <a:solidFill>
            <a:srgbClr val="FEFEFE"/>
          </a:solidFill>
          <a:ln>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Quy</a:t>
            </a:r>
            <a:r>
              <a:rPr lang="en-US" sz="1500" b="1"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 </a:t>
            </a:r>
            <a:r>
              <a:rPr lang="en-US" sz="1500" b="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định</a:t>
            </a:r>
            <a:r>
              <a:rPr lang="en-US" sz="1500" b="1"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 </a:t>
            </a:r>
            <a:r>
              <a:rPr lang="en-US" sz="1500" b="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xử</a:t>
            </a:r>
            <a:r>
              <a:rPr lang="en-US" sz="1500" b="1"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 </a:t>
            </a:r>
            <a:r>
              <a:rPr lang="en-US" sz="1500" b="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phạt</a:t>
            </a:r>
            <a:r>
              <a:rPr lang="en-US" sz="1500" b="1"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 vi </a:t>
            </a:r>
            <a:r>
              <a:rPr lang="en-US" sz="1500" b="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phạm</a:t>
            </a:r>
            <a:r>
              <a:rPr lang="en-US" sz="1500" b="1"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 </a:t>
            </a:r>
            <a:r>
              <a:rPr lang="en-US" sz="1500" b="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hành</a:t>
            </a:r>
            <a:r>
              <a:rPr lang="en-US" sz="1500" b="1"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 </a:t>
            </a:r>
            <a:r>
              <a:rPr lang="en-US" sz="1500" b="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chính</a:t>
            </a:r>
            <a:endParaRPr lang="en-US" sz="1500" b="1" dirty="0">
              <a:solidFill>
                <a:schemeClr val="bg2">
                  <a:lumMod val="10000"/>
                </a:schemeClr>
              </a:solidFill>
              <a:highlight>
                <a:srgbClr val="FEFEFE"/>
              </a:highlight>
              <a:latin typeface="Times New Roman" panose="02020603050405020304" pitchFamily="18" charset="0"/>
              <a:cs typeface="Times New Roman" panose="02020603050405020304" pitchFamily="18" charset="0"/>
            </a:endParaRPr>
          </a:p>
          <a:p>
            <a:pPr algn="ctr"/>
            <a:r>
              <a:rPr lang="en-US" sz="1500" b="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trong</a:t>
            </a:r>
            <a:r>
              <a:rPr lang="en-US" sz="1500" b="1"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 </a:t>
            </a:r>
            <a:r>
              <a:rPr lang="en-US" sz="1500" b="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lĩnh</a:t>
            </a:r>
            <a:r>
              <a:rPr lang="en-US" sz="1500" b="1"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 </a:t>
            </a:r>
            <a:r>
              <a:rPr lang="en-US" sz="1500" b="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vực</a:t>
            </a:r>
            <a:r>
              <a:rPr lang="en-US" sz="1500" b="1"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 </a:t>
            </a:r>
            <a:r>
              <a:rPr lang="en-US" sz="1500" b="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quốc</a:t>
            </a:r>
            <a:r>
              <a:rPr lang="en-US" sz="1500" b="1"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 </a:t>
            </a:r>
            <a:r>
              <a:rPr lang="en-US" sz="1500" b="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phòng</a:t>
            </a:r>
            <a:r>
              <a:rPr lang="en-US" sz="1500" b="1"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 </a:t>
            </a:r>
            <a:r>
              <a:rPr lang="en-US" sz="1500" b="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cơ</a:t>
            </a:r>
            <a:r>
              <a:rPr lang="en-US" sz="1500" b="1" dirty="0">
                <a:solidFill>
                  <a:schemeClr val="bg2">
                    <a:lumMod val="10000"/>
                  </a:schemeClr>
                </a:solidFill>
                <a:highlight>
                  <a:srgbClr val="FEFEFE"/>
                </a:highlight>
                <a:latin typeface="Times New Roman" panose="02020603050405020304" pitchFamily="18" charset="0"/>
                <a:cs typeface="Times New Roman" panose="02020603050405020304" pitchFamily="18" charset="0"/>
              </a:rPr>
              <a:t> </a:t>
            </a:r>
            <a:r>
              <a:rPr lang="en-US" sz="1500" b="1" dirty="0" err="1">
                <a:solidFill>
                  <a:schemeClr val="bg2">
                    <a:lumMod val="10000"/>
                  </a:schemeClr>
                </a:solidFill>
                <a:highlight>
                  <a:srgbClr val="FEFEFE"/>
                </a:highlight>
                <a:latin typeface="Times New Roman" panose="02020603050405020304" pitchFamily="18" charset="0"/>
                <a:cs typeface="Times New Roman" panose="02020603050405020304" pitchFamily="18" charset="0"/>
              </a:rPr>
              <a:t>yếu</a:t>
            </a:r>
            <a:endParaRPr lang="en-US" sz="1500" b="1" dirty="0">
              <a:solidFill>
                <a:schemeClr val="bg2">
                  <a:lumMod val="10000"/>
                </a:schemeClr>
              </a:solidFill>
              <a:highlight>
                <a:srgbClr val="FEFEFE"/>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87781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686331"/>
            <a:ext cx="9144000" cy="1143000"/>
          </a:xfrm>
          <a:solidFill>
            <a:schemeClr val="accent2"/>
          </a:solidFill>
          <a:ln>
            <a:solidFill>
              <a:schemeClr val="accent2"/>
            </a:solidFill>
          </a:ln>
        </p:spPr>
        <p:style>
          <a:lnRef idx="2">
            <a:schemeClr val="accent6">
              <a:shade val="50000"/>
            </a:schemeClr>
          </a:lnRef>
          <a:fillRef idx="1">
            <a:schemeClr val="accent6"/>
          </a:fillRef>
          <a:effectRef idx="0">
            <a:schemeClr val="accent6"/>
          </a:effectRef>
          <a:fontRef idx="minor">
            <a:schemeClr val="lt1"/>
          </a:fontRef>
        </p:style>
        <p:txBody>
          <a:bodyPr>
            <a:noAutofit/>
          </a:bodyPr>
          <a:lstStyle/>
          <a:p>
            <a:pPr marL="0" indent="0" algn="just">
              <a:buNone/>
            </a:pPr>
            <a:r>
              <a:rPr lang="vi-VN" sz="3000" dirty="0">
                <a:solidFill>
                  <a:schemeClr val="bg1"/>
                </a:solidFill>
                <a:latin typeface="Kankin" panose="02000506000000020004" pitchFamily="50" charset="0"/>
              </a:rPr>
              <a:t>Phạt tiền từ </a:t>
            </a:r>
            <a:r>
              <a:rPr lang="en-US" sz="3000" b="1" dirty="0">
                <a:solidFill>
                  <a:schemeClr val="bg1"/>
                </a:solidFill>
                <a:latin typeface="Kankin" panose="02000506000000020004" pitchFamily="50" charset="0"/>
              </a:rPr>
              <a:t>10.000.000</a:t>
            </a:r>
            <a:r>
              <a:rPr lang="vi-VN" sz="3000" dirty="0">
                <a:solidFill>
                  <a:schemeClr val="bg1"/>
                </a:solidFill>
                <a:latin typeface="Kankin" panose="02000506000000020004" pitchFamily="50" charset="0"/>
              </a:rPr>
              <a:t> đồng đến </a:t>
            </a:r>
            <a:r>
              <a:rPr lang="vi-VN" sz="3000" b="1" dirty="0">
                <a:solidFill>
                  <a:schemeClr val="bg1"/>
                </a:solidFill>
                <a:latin typeface="Kankin" panose="02000506000000020004" pitchFamily="50" charset="0"/>
              </a:rPr>
              <a:t>1</a:t>
            </a:r>
            <a:r>
              <a:rPr lang="en-US" sz="3000" b="1" dirty="0">
                <a:solidFill>
                  <a:schemeClr val="bg1"/>
                </a:solidFill>
                <a:latin typeface="Kankin" panose="02000506000000020004" pitchFamily="50" charset="0"/>
              </a:rPr>
              <a:t>2</a:t>
            </a:r>
            <a:r>
              <a:rPr lang="vi-VN" sz="3000" b="1" dirty="0">
                <a:solidFill>
                  <a:schemeClr val="bg1"/>
                </a:solidFill>
                <a:latin typeface="Kankin" panose="02000506000000020004" pitchFamily="50" charset="0"/>
              </a:rPr>
              <a:t>.000.000</a:t>
            </a:r>
            <a:r>
              <a:rPr lang="vi-VN" sz="3000" dirty="0">
                <a:solidFill>
                  <a:schemeClr val="bg1"/>
                </a:solidFill>
                <a:latin typeface="Kankin" panose="02000506000000020004" pitchFamily="50" charset="0"/>
              </a:rPr>
              <a:t> đồng đối với một trong các hành vi sau</a:t>
            </a:r>
            <a:endParaRPr lang="en-US" sz="3000" dirty="0">
              <a:solidFill>
                <a:schemeClr val="bg1"/>
              </a:solidFill>
              <a:latin typeface="Kankin" panose="02000506000000020004" pitchFamily="50"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
            <a:ext cx="9144000" cy="4924331"/>
          </a:xfrm>
          <a:prstGeom prst="rect">
            <a:avLst/>
          </a:prstGeom>
        </p:spPr>
      </p:pic>
      <p:sp>
        <p:nvSpPr>
          <p:cNvPr id="2" name="Rectangle 1">
            <a:extLst>
              <a:ext uri="{FF2B5EF4-FFF2-40B4-BE49-F238E27FC236}">
                <a16:creationId xmlns:a16="http://schemas.microsoft.com/office/drawing/2014/main" id="{9F8DCD4C-C1F2-44E2-AFBD-0DAD2479D984}"/>
              </a:ext>
            </a:extLst>
          </p:cNvPr>
          <p:cNvSpPr/>
          <p:nvPr/>
        </p:nvSpPr>
        <p:spPr>
          <a:xfrm>
            <a:off x="0" y="4924331"/>
            <a:ext cx="9144000" cy="762000"/>
          </a:xfrm>
          <a:prstGeom prst="rect">
            <a:avLst/>
          </a:prstGeom>
          <a:solidFill>
            <a:srgbClr val="FEF3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rgbClr val="CD6905"/>
                </a:solidFill>
                <a:latin typeface="Kankin" panose="02000506000000020004" pitchFamily="50" charset="0"/>
              </a:rPr>
              <a:t>XỬ LÝ NGƯỜI KHÔNG THỰC </a:t>
            </a:r>
            <a:r>
              <a:rPr lang="en-US" sz="2000" b="1" i="1" dirty="0" smtClean="0">
                <a:solidFill>
                  <a:srgbClr val="CD6905"/>
                </a:solidFill>
                <a:latin typeface="Kankin" panose="02000506000000020004" pitchFamily="50" charset="0"/>
              </a:rPr>
              <a:t>HIỆN</a:t>
            </a:r>
            <a:endParaRPr lang="en-US" sz="2000" b="1" i="1" dirty="0">
              <a:solidFill>
                <a:srgbClr val="CD6905"/>
              </a:solidFill>
              <a:latin typeface="Kankin" panose="02000506000000020004" pitchFamily="50" charset="0"/>
            </a:endParaRPr>
          </a:p>
          <a:p>
            <a:pPr algn="ctr"/>
            <a:r>
              <a:rPr lang="en-US" sz="2000" b="1" i="1" dirty="0">
                <a:solidFill>
                  <a:srgbClr val="CD6905"/>
                </a:solidFill>
                <a:latin typeface="Kankin" panose="02000506000000020004" pitchFamily="50" charset="0"/>
              </a:rPr>
              <a:t>NGHĨA VỤ QUÂN SỰ</a:t>
            </a:r>
          </a:p>
        </p:txBody>
      </p:sp>
    </p:spTree>
    <p:extLst>
      <p:ext uri="{BB962C8B-B14F-4D97-AF65-F5344CB8AC3E}">
        <p14:creationId xmlns:p14="http://schemas.microsoft.com/office/powerpoint/2010/main" val="3873058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EA810A-030B-4BE0-B747-F4188C1B71DE}"/>
              </a:ext>
            </a:extLst>
          </p:cNvPr>
          <p:cNvSpPr/>
          <p:nvPr/>
        </p:nvSpPr>
        <p:spPr>
          <a:xfrm>
            <a:off x="243396" y="609600"/>
            <a:ext cx="8900604" cy="5334000"/>
          </a:xfrm>
          <a:prstGeom prst="rect">
            <a:avLst/>
          </a:prstGeom>
          <a:solidFill>
            <a:schemeClr val="accent6">
              <a:lumMod val="75000"/>
            </a:schemeClr>
          </a:solidFill>
          <a:ln>
            <a:solidFill>
              <a:srgbClr val="CD69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F7AD7DD8-6C7D-45F8-876B-89FEC957C7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3566" y="609600"/>
            <a:ext cx="4953000" cy="5334000"/>
          </a:xfrm>
          <a:prstGeom prst="rect">
            <a:avLst/>
          </a:prstGeom>
        </p:spPr>
      </p:pic>
      <p:sp>
        <p:nvSpPr>
          <p:cNvPr id="8" name="Rectangle 7">
            <a:extLst>
              <a:ext uri="{FF2B5EF4-FFF2-40B4-BE49-F238E27FC236}">
                <a16:creationId xmlns:a16="http://schemas.microsoft.com/office/drawing/2014/main" id="{E30540A3-D9A2-4C3D-92F2-7AB9F82DB63F}"/>
              </a:ext>
            </a:extLst>
          </p:cNvPr>
          <p:cNvSpPr/>
          <p:nvPr/>
        </p:nvSpPr>
        <p:spPr>
          <a:xfrm>
            <a:off x="5029200" y="1724025"/>
            <a:ext cx="3124200" cy="609600"/>
          </a:xfrm>
          <a:prstGeom prst="rect">
            <a:avLst/>
          </a:prstGeom>
          <a:solidFill>
            <a:srgbClr val="FEF38A"/>
          </a:solidFill>
          <a:ln>
            <a:solidFill>
              <a:srgbClr val="FEF3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rgbClr val="CD6905"/>
                </a:solidFill>
                <a:latin typeface="Kankin" panose="02000506000000020004" pitchFamily="50" charset="0"/>
              </a:rPr>
              <a:t>VI PHẠM VỀ ĐĂNG KÝ NVQS</a:t>
            </a:r>
          </a:p>
        </p:txBody>
      </p:sp>
      <p:sp>
        <p:nvSpPr>
          <p:cNvPr id="9" name="TextBox 8">
            <a:extLst>
              <a:ext uri="{FF2B5EF4-FFF2-40B4-BE49-F238E27FC236}">
                <a16:creationId xmlns:a16="http://schemas.microsoft.com/office/drawing/2014/main" id="{C2D9CD80-4BBD-4051-BF74-8E2A64A1A320}"/>
              </a:ext>
            </a:extLst>
          </p:cNvPr>
          <p:cNvSpPr txBox="1"/>
          <p:nvPr/>
        </p:nvSpPr>
        <p:spPr>
          <a:xfrm>
            <a:off x="4953000" y="2393516"/>
            <a:ext cx="4191000" cy="1215717"/>
          </a:xfrm>
          <a:prstGeom prst="rect">
            <a:avLst/>
          </a:prstGeom>
          <a:noFill/>
        </p:spPr>
        <p:txBody>
          <a:bodyPr wrap="square" rtlCol="0">
            <a:spAutoFit/>
          </a:bodyPr>
          <a:lstStyle/>
          <a:p>
            <a:r>
              <a:rPr lang="en-US" sz="3000" dirty="0">
                <a:solidFill>
                  <a:srgbClr val="FFFF00"/>
                </a:solidFill>
                <a:latin typeface="Kankin" panose="02000506000000020004" pitchFamily="50" charset="0"/>
              </a:rPr>
              <a:t>ĐỦ 17 TUỔI</a:t>
            </a:r>
          </a:p>
          <a:p>
            <a:endParaRPr lang="en-US" dirty="0">
              <a:solidFill>
                <a:srgbClr val="FFFF00"/>
              </a:solidFill>
              <a:latin typeface="Kankin" panose="02000506000000020004" pitchFamily="50" charset="0"/>
            </a:endParaRPr>
          </a:p>
          <a:p>
            <a:r>
              <a:rPr lang="en-US" sz="2300" dirty="0">
                <a:solidFill>
                  <a:srgbClr val="FFFF00"/>
                </a:solidFill>
                <a:latin typeface="Kankin" panose="02000506000000020004" pitchFamily="50" charset="0"/>
              </a:rPr>
              <a:t>KHÔNG ĐĂNG KÝ NVQS LẦN ĐẦU</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66" y="609600"/>
            <a:ext cx="4952999" cy="5334000"/>
          </a:xfrm>
          <a:prstGeom prst="rect">
            <a:avLst/>
          </a:prstGeom>
        </p:spPr>
      </p:pic>
    </p:spTree>
    <p:extLst>
      <p:ext uri="{BB962C8B-B14F-4D97-AF65-F5344CB8AC3E}">
        <p14:creationId xmlns:p14="http://schemas.microsoft.com/office/powerpoint/2010/main" val="14030454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D12B53-3AEC-408A-8FD8-37E11A307CC4}"/>
              </a:ext>
            </a:extLst>
          </p:cNvPr>
          <p:cNvSpPr/>
          <p:nvPr/>
        </p:nvSpPr>
        <p:spPr>
          <a:xfrm>
            <a:off x="867667" y="381000"/>
            <a:ext cx="7571428" cy="167619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500" dirty="0">
                <a:solidFill>
                  <a:srgbClr val="FFFF00"/>
                </a:solidFill>
                <a:latin typeface="Kankin" panose="02000506000000020004" pitchFamily="50" charset="0"/>
              </a:rPr>
              <a:t>KHÔNG ĐĂNG KÝ BỔ SUNG</a:t>
            </a:r>
          </a:p>
          <a:p>
            <a:pPr algn="ctr"/>
            <a:r>
              <a:rPr lang="en-US" sz="3500" dirty="0">
                <a:solidFill>
                  <a:srgbClr val="FFFF00"/>
                </a:solidFill>
                <a:latin typeface="Kankin" panose="02000506000000020004" pitchFamily="50" charset="0"/>
              </a:rPr>
              <a:t>KHI CÓ THAY ĐỔI VỀ THÔNG TIN</a:t>
            </a:r>
          </a:p>
        </p:txBody>
      </p:sp>
      <p:sp>
        <p:nvSpPr>
          <p:cNvPr id="6" name="Rectangle 5">
            <a:extLst>
              <a:ext uri="{FF2B5EF4-FFF2-40B4-BE49-F238E27FC236}">
                <a16:creationId xmlns:a16="http://schemas.microsoft.com/office/drawing/2014/main" id="{EF3DFE15-4779-4735-901C-DB6F0B54D272}"/>
              </a:ext>
            </a:extLst>
          </p:cNvPr>
          <p:cNvSpPr/>
          <p:nvPr/>
        </p:nvSpPr>
        <p:spPr>
          <a:xfrm>
            <a:off x="867667" y="2733781"/>
            <a:ext cx="7571428" cy="167619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500" dirty="0">
                <a:solidFill>
                  <a:srgbClr val="FFFF00"/>
                </a:solidFill>
                <a:latin typeface="Kankin" panose="02000506000000020004" pitchFamily="50" charset="0"/>
              </a:rPr>
              <a:t>KHÔNG ĐĂNG KÝ DI CHUYỂN,</a:t>
            </a:r>
          </a:p>
          <a:p>
            <a:pPr algn="ctr"/>
            <a:r>
              <a:rPr lang="en-US" sz="3500" dirty="0">
                <a:solidFill>
                  <a:srgbClr val="FFFF00"/>
                </a:solidFill>
                <a:latin typeface="Kankin" panose="02000506000000020004" pitchFamily="50" charset="0"/>
              </a:rPr>
              <a:t>TRƯỚC KHI DI CHUYỂN NƠI CƯ TRÚ</a:t>
            </a:r>
          </a:p>
        </p:txBody>
      </p:sp>
      <p:sp>
        <p:nvSpPr>
          <p:cNvPr id="7" name="Rectangle 6">
            <a:extLst>
              <a:ext uri="{FF2B5EF4-FFF2-40B4-BE49-F238E27FC236}">
                <a16:creationId xmlns:a16="http://schemas.microsoft.com/office/drawing/2014/main" id="{F0733252-0906-4FAC-AA91-47FE72D5FBC3}"/>
              </a:ext>
            </a:extLst>
          </p:cNvPr>
          <p:cNvSpPr/>
          <p:nvPr/>
        </p:nvSpPr>
        <p:spPr>
          <a:xfrm>
            <a:off x="862488" y="5065108"/>
            <a:ext cx="7571428" cy="1034031"/>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500" dirty="0">
                <a:solidFill>
                  <a:srgbClr val="FFFF00"/>
                </a:solidFill>
                <a:latin typeface="Kankin" panose="02000506000000020004" pitchFamily="50" charset="0"/>
              </a:rPr>
              <a:t>KHÔNG ĐĂNG KÝ VÀO NGẠCH DỰ BỊ</a:t>
            </a:r>
          </a:p>
        </p:txBody>
      </p:sp>
    </p:spTree>
    <p:extLst>
      <p:ext uri="{BB962C8B-B14F-4D97-AF65-F5344CB8AC3E}">
        <p14:creationId xmlns:p14="http://schemas.microsoft.com/office/powerpoint/2010/main" val="22186809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t a table&#10;&#10;Description automatically generated">
            <a:extLst>
              <a:ext uri="{FF2B5EF4-FFF2-40B4-BE49-F238E27FC236}">
                <a16:creationId xmlns:a16="http://schemas.microsoft.com/office/drawing/2014/main" id="{62F16F34-EF19-49A0-9043-59071EA682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4495800" cy="6758034"/>
          </a:xfrm>
          <a:prstGeom prst="rect">
            <a:avLst/>
          </a:prstGeom>
        </p:spPr>
      </p:pic>
      <p:sp>
        <p:nvSpPr>
          <p:cNvPr id="18" name="Rectangle 17">
            <a:extLst>
              <a:ext uri="{FF2B5EF4-FFF2-40B4-BE49-F238E27FC236}">
                <a16:creationId xmlns:a16="http://schemas.microsoft.com/office/drawing/2014/main" id="{CA90B020-47E1-4BB9-9140-36CB53287035}"/>
              </a:ext>
            </a:extLst>
          </p:cNvPr>
          <p:cNvSpPr/>
          <p:nvPr/>
        </p:nvSpPr>
        <p:spPr>
          <a:xfrm>
            <a:off x="4489764" y="1066800"/>
            <a:ext cx="4648200" cy="25146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nSpc>
                <a:spcPct val="150000"/>
              </a:lnSpc>
            </a:pPr>
            <a:r>
              <a:rPr lang="en-US" sz="3000" i="1" dirty="0">
                <a:solidFill>
                  <a:srgbClr val="FFFF00"/>
                </a:solidFill>
                <a:latin typeface="Kankin" panose="02000506000000020004" pitchFamily="50" charset="0"/>
              </a:rPr>
              <a:t>PHẠT TIỀN</a:t>
            </a:r>
          </a:p>
          <a:p>
            <a:pPr>
              <a:lnSpc>
                <a:spcPct val="150000"/>
              </a:lnSpc>
            </a:pPr>
            <a:r>
              <a:rPr lang="en-US" sz="3000" i="1" dirty="0">
                <a:solidFill>
                  <a:srgbClr val="FFFF00"/>
                </a:solidFill>
                <a:latin typeface="Kankin" panose="02000506000000020004" pitchFamily="50" charset="0"/>
              </a:rPr>
              <a:t>TỪ 10.000.000 ĐỒNG</a:t>
            </a:r>
          </a:p>
          <a:p>
            <a:pPr>
              <a:lnSpc>
                <a:spcPct val="150000"/>
              </a:lnSpc>
            </a:pPr>
            <a:r>
              <a:rPr lang="en-US" sz="3000" i="1" dirty="0">
                <a:solidFill>
                  <a:srgbClr val="FFFF00"/>
                </a:solidFill>
                <a:latin typeface="Kankin" panose="02000506000000020004" pitchFamily="50" charset="0"/>
              </a:rPr>
              <a:t>ĐẾN 12.000.000 ĐỒNG</a:t>
            </a:r>
          </a:p>
        </p:txBody>
      </p:sp>
      <p:sp>
        <p:nvSpPr>
          <p:cNvPr id="19" name="Rectangle 18">
            <a:extLst>
              <a:ext uri="{FF2B5EF4-FFF2-40B4-BE49-F238E27FC236}">
                <a16:creationId xmlns:a16="http://schemas.microsoft.com/office/drawing/2014/main" id="{7FCF1777-9595-4D0F-BCA5-963EFF53247E}"/>
              </a:ext>
            </a:extLst>
          </p:cNvPr>
          <p:cNvSpPr/>
          <p:nvPr/>
        </p:nvSpPr>
        <p:spPr>
          <a:xfrm>
            <a:off x="4495800" y="3581400"/>
            <a:ext cx="4648200" cy="3176634"/>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r>
              <a:rPr lang="vi-VN" sz="1900" b="1" i="1" dirty="0">
                <a:solidFill>
                  <a:srgbClr val="FFFF00"/>
                </a:solidFill>
                <a:latin typeface="+mj-lt"/>
              </a:rPr>
              <a:t>KHÔNG CÓ MẶT ĐÚNG THỜI GIAN HOẶC ĐỊA ĐIỂM KIỂM TRA, KHÁM SỨC KHỎE GHI TRONG LỆNH GỌI KIỂM TRA HOẶC KHÁM SỨC KHỎE NGHĨA VỤ QUÂN SỰ CỦA CHỈ HUY TRƯỞNG BAN CHỈ HUY QUÂN SỰ CẤP </a:t>
            </a:r>
            <a:r>
              <a:rPr lang="en-US" sz="1900" b="1" i="1" dirty="0">
                <a:solidFill>
                  <a:srgbClr val="FFFF00"/>
                </a:solidFill>
                <a:latin typeface="Times New Roman" panose="02020603050405020304" pitchFamily="18" charset="0"/>
                <a:cs typeface="Times New Roman" panose="02020603050405020304" pitchFamily="18" charset="0"/>
              </a:rPr>
              <a:t>XÃ</a:t>
            </a:r>
            <a:r>
              <a:rPr lang="vi-VN" sz="1900" b="1" i="1" dirty="0">
                <a:solidFill>
                  <a:srgbClr val="FFFF00"/>
                </a:solidFill>
                <a:latin typeface="+mj-lt"/>
              </a:rPr>
              <a:t> THEO QUY ĐỊNH CỦA LUẬT NGHĨA VỤ QUÂN SỰ MÀ KHÔNG CÓ LÝ DO CHÍNH ĐÁNG</a:t>
            </a:r>
            <a:r>
              <a:rPr lang="vi-VN" sz="1900" i="1" dirty="0">
                <a:solidFill>
                  <a:srgbClr val="FFFF00"/>
                </a:solidFill>
                <a:latin typeface="+mj-lt"/>
              </a:rPr>
              <a:t>.</a:t>
            </a:r>
          </a:p>
        </p:txBody>
      </p:sp>
      <p:sp>
        <p:nvSpPr>
          <p:cNvPr id="3" name="Rectangle 2"/>
          <p:cNvSpPr/>
          <p:nvPr/>
        </p:nvSpPr>
        <p:spPr>
          <a:xfrm>
            <a:off x="4495800" y="0"/>
            <a:ext cx="4642164" cy="1066799"/>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dirty="0" smtClean="0">
                <a:solidFill>
                  <a:srgbClr val="FFFF00"/>
                </a:solidFill>
              </a:rPr>
              <a:t>VI PHẠM VỀ KIỂM TRA SỨC KHOẺ</a:t>
            </a:r>
            <a:endParaRPr lang="en-US" sz="3200" dirty="0">
              <a:solidFill>
                <a:srgbClr val="FFFF00"/>
              </a:solidFill>
            </a:endParaRPr>
          </a:p>
        </p:txBody>
      </p:sp>
    </p:spTree>
    <p:extLst>
      <p:ext uri="{BB962C8B-B14F-4D97-AF65-F5344CB8AC3E}">
        <p14:creationId xmlns:p14="http://schemas.microsoft.com/office/powerpoint/2010/main" val="12646327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E5E10B-EA57-4076-A5E5-9E9F2D13F81A}"/>
              </a:ext>
            </a:extLst>
          </p:cNvPr>
          <p:cNvSpPr/>
          <p:nvPr/>
        </p:nvSpPr>
        <p:spPr>
          <a:xfrm>
            <a:off x="0" y="1403529"/>
            <a:ext cx="9144000" cy="1771471"/>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2000" b="1" dirty="0">
                <a:solidFill>
                  <a:srgbClr val="FFFF00"/>
                </a:solidFill>
                <a:latin typeface="Kankin" panose="02000506000000020004" pitchFamily="50" charset="0"/>
              </a:rPr>
              <a:t>CỐ Ý KHÔNG NHẬN LỆNH GỌI KIỂM TRA, KHÁM SỨC KHỎE NGHĨA VỤ QUÂN SỰ </a:t>
            </a:r>
            <a:endParaRPr lang="en-US" sz="2000" b="1" dirty="0">
              <a:solidFill>
                <a:srgbClr val="FFFF00"/>
              </a:solidFill>
              <a:latin typeface="Kankin" panose="02000506000000020004" pitchFamily="50" charset="0"/>
            </a:endParaRPr>
          </a:p>
          <a:p>
            <a:pPr algn="ctr"/>
            <a:r>
              <a:rPr lang="vi-VN" sz="2000" b="1" dirty="0">
                <a:solidFill>
                  <a:srgbClr val="FFFF00"/>
                </a:solidFill>
                <a:latin typeface="Kankin" panose="02000506000000020004" pitchFamily="50" charset="0"/>
              </a:rPr>
              <a:t>CỦA CHỈ HUY TRƯỞNG BAN CHỈ HUY QUÂN SỰ CẤ</a:t>
            </a:r>
            <a:r>
              <a:rPr lang="en-US" sz="2000" b="1" dirty="0">
                <a:solidFill>
                  <a:srgbClr val="FFFF00"/>
                </a:solidFill>
                <a:latin typeface="Kankin" panose="02000506000000020004" pitchFamily="50" charset="0"/>
              </a:rPr>
              <a:t>P XÃ</a:t>
            </a:r>
          </a:p>
        </p:txBody>
      </p:sp>
      <p:sp>
        <p:nvSpPr>
          <p:cNvPr id="7" name="Rectangle 6">
            <a:extLst>
              <a:ext uri="{FF2B5EF4-FFF2-40B4-BE49-F238E27FC236}">
                <a16:creationId xmlns:a16="http://schemas.microsoft.com/office/drawing/2014/main" id="{F94B9E87-D1D1-4248-95AF-B5A2F14243FA}"/>
              </a:ext>
            </a:extLst>
          </p:cNvPr>
          <p:cNvSpPr/>
          <p:nvPr/>
        </p:nvSpPr>
        <p:spPr>
          <a:xfrm>
            <a:off x="-76200" y="3657600"/>
            <a:ext cx="9220200" cy="19812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solidFill>
                  <a:srgbClr val="FFFF00"/>
                </a:solidFill>
                <a:latin typeface="Kankin" panose="02000506000000020004" pitchFamily="50" charset="0"/>
              </a:rPr>
              <a:t>PHẠT TIỀN TỪ 20.000.000 ĐỒNG ĐẾN 30.000.000 ĐỒNG </a:t>
            </a:r>
          </a:p>
        </p:txBody>
      </p:sp>
    </p:spTree>
    <p:extLst>
      <p:ext uri="{BB962C8B-B14F-4D97-AF65-F5344CB8AC3E}">
        <p14:creationId xmlns:p14="http://schemas.microsoft.com/office/powerpoint/2010/main" val="275278363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220006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295400" y="152400"/>
            <a:ext cx="6553200" cy="6553200"/>
          </a:xfrm>
          <a:prstGeom prst="rect">
            <a:avLst/>
          </a:prstGeom>
        </p:spPr>
      </p:pic>
      <p:pic>
        <p:nvPicPr>
          <p:cNvPr id="1028" name="Picture 4" descr="CHẤP HÀNH NGHIÊM LUẬT NGHĨA VỤ QUÂN SỰ – TRÁCH NHIỆM VÀ VINH DỰ CỦA CÔNG DÂN-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2400"/>
            <a:ext cx="65532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247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4" y="0"/>
            <a:ext cx="9144000" cy="5892046"/>
          </a:xfrm>
          <a:prstGeom prst="rect">
            <a:avLst/>
          </a:prstGeom>
        </p:spPr>
      </p:pic>
      <p:sp>
        <p:nvSpPr>
          <p:cNvPr id="5" name="Rectangle 4">
            <a:extLst>
              <a:ext uri="{FF2B5EF4-FFF2-40B4-BE49-F238E27FC236}">
                <a16:creationId xmlns:a16="http://schemas.microsoft.com/office/drawing/2014/main" id="{729BA267-66EF-469E-875E-6E5AA4E2BECA}"/>
              </a:ext>
            </a:extLst>
          </p:cNvPr>
          <p:cNvSpPr/>
          <p:nvPr/>
        </p:nvSpPr>
        <p:spPr>
          <a:xfrm>
            <a:off x="555" y="5892046"/>
            <a:ext cx="9143445" cy="9652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a:solidFill>
                  <a:srgbClr val="FFFF00"/>
                </a:solidFill>
                <a:latin typeface="Kankin" panose="02000506000000020004" pitchFamily="50" charset="0"/>
              </a:rPr>
              <a:t>PHẠT TIỀN TỪ 40.000.000 ĐỒNG ĐẾN 50.000.000 ĐỒNG</a:t>
            </a:r>
          </a:p>
        </p:txBody>
      </p:sp>
    </p:spTree>
    <p:extLst>
      <p:ext uri="{BB962C8B-B14F-4D97-AF65-F5344CB8AC3E}">
        <p14:creationId xmlns:p14="http://schemas.microsoft.com/office/powerpoint/2010/main" val="7275444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374817-4016-4402-BFEA-EE8E6B7C94DE}"/>
              </a:ext>
            </a:extLst>
          </p:cNvPr>
          <p:cNvSpPr/>
          <p:nvPr/>
        </p:nvSpPr>
        <p:spPr>
          <a:xfrm>
            <a:off x="533400" y="1447800"/>
            <a:ext cx="8077200" cy="1077218"/>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3000" b="1" dirty="0">
                <a:solidFill>
                  <a:srgbClr val="FFFF00"/>
                </a:solidFill>
                <a:latin typeface="Kankin" panose="02000506000000020004" pitchFamily="50" charset="0"/>
                <a:ea typeface="Calibri" panose="020F0502020204030204" pitchFamily="34" charset="0"/>
                <a:cs typeface="Times New Roman" panose="02020603050405020304" pitchFamily="18" charset="0"/>
              </a:rPr>
              <a:t>KHÔNG CHẤP HÀNH LỆNH GỌI KIỂM TRA, </a:t>
            </a:r>
            <a:endParaRPr lang="en-US" sz="3000" b="1" dirty="0">
              <a:solidFill>
                <a:srgbClr val="FFFF00"/>
              </a:solidFill>
              <a:latin typeface="Kankin" panose="02000506000000020004" pitchFamily="50" charset="0"/>
              <a:ea typeface="Calibri" panose="020F0502020204030204" pitchFamily="34" charset="0"/>
              <a:cs typeface="Times New Roman" panose="02020603050405020304" pitchFamily="18" charset="0"/>
            </a:endParaRPr>
          </a:p>
          <a:p>
            <a:pPr algn="ctr"/>
            <a:r>
              <a:rPr lang="vi-VN" sz="3000" b="1" dirty="0">
                <a:solidFill>
                  <a:srgbClr val="FFFF00"/>
                </a:solidFill>
                <a:latin typeface="Kankin" panose="02000506000000020004" pitchFamily="50" charset="0"/>
                <a:ea typeface="Calibri" panose="020F0502020204030204" pitchFamily="34" charset="0"/>
                <a:cs typeface="Times New Roman" panose="02020603050405020304" pitchFamily="18" charset="0"/>
              </a:rPr>
              <a:t>KHÁM SỨC KHỎE NGHĨA VỤ QUÂN SỰ.</a:t>
            </a:r>
            <a:endParaRPr lang="en-US" sz="3000" b="1" dirty="0">
              <a:solidFill>
                <a:srgbClr val="FFFF00"/>
              </a:solidFill>
              <a:latin typeface="Kankin" panose="02000506000000020004" pitchFamily="50" charset="0"/>
            </a:endParaRPr>
          </a:p>
        </p:txBody>
      </p:sp>
      <p:sp>
        <p:nvSpPr>
          <p:cNvPr id="5" name="Rectangle 4">
            <a:extLst>
              <a:ext uri="{FF2B5EF4-FFF2-40B4-BE49-F238E27FC236}">
                <a16:creationId xmlns:a16="http://schemas.microsoft.com/office/drawing/2014/main" id="{DA8E7823-F47E-4026-9B32-968BE193B9D8}"/>
              </a:ext>
            </a:extLst>
          </p:cNvPr>
          <p:cNvSpPr/>
          <p:nvPr/>
        </p:nvSpPr>
        <p:spPr>
          <a:xfrm>
            <a:off x="533400" y="2667000"/>
            <a:ext cx="3886200" cy="19812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dirty="0">
                <a:latin typeface="Kankin" panose="02000506000000020004" pitchFamily="50" charset="0"/>
              </a:rPr>
              <a:t>HÀNH VI KHÔNG NHẬN LỆNH GỌI </a:t>
            </a:r>
          </a:p>
          <a:p>
            <a:pPr algn="ctr"/>
            <a:r>
              <a:rPr lang="en-US" sz="2000" dirty="0">
                <a:latin typeface="Kankin" panose="02000506000000020004" pitchFamily="50" charset="0"/>
              </a:rPr>
              <a:t>KIỂM TRA, KHÁM SƠ TUYỂN</a:t>
            </a:r>
          </a:p>
          <a:p>
            <a:pPr algn="ctr"/>
            <a:endParaRPr lang="en-US" sz="2000" dirty="0">
              <a:latin typeface="Kankin" panose="02000506000000020004" pitchFamily="50" charset="0"/>
            </a:endParaRPr>
          </a:p>
          <a:p>
            <a:pPr algn="ctr"/>
            <a:r>
              <a:rPr lang="en-US" sz="2000" dirty="0">
                <a:latin typeface="Kankin" panose="02000506000000020004" pitchFamily="50" charset="0"/>
              </a:rPr>
              <a:t>PHẠT TIỀN: TỪ 5.000.000 ĐỒNG </a:t>
            </a:r>
          </a:p>
          <a:p>
            <a:pPr algn="ctr"/>
            <a:r>
              <a:rPr lang="en-US" sz="2000" dirty="0">
                <a:latin typeface="Kankin" panose="02000506000000020004" pitchFamily="50" charset="0"/>
              </a:rPr>
              <a:t>	ĐẾN 8.000.000 ĐỒNG</a:t>
            </a:r>
          </a:p>
        </p:txBody>
      </p:sp>
      <p:sp>
        <p:nvSpPr>
          <p:cNvPr id="7" name="Rectangle 6">
            <a:extLst>
              <a:ext uri="{FF2B5EF4-FFF2-40B4-BE49-F238E27FC236}">
                <a16:creationId xmlns:a16="http://schemas.microsoft.com/office/drawing/2014/main" id="{A3B443E3-842A-49F6-A0A9-BFF3EBFB6A94}"/>
              </a:ext>
            </a:extLst>
          </p:cNvPr>
          <p:cNvSpPr/>
          <p:nvPr/>
        </p:nvSpPr>
        <p:spPr>
          <a:xfrm>
            <a:off x="4724400" y="2672918"/>
            <a:ext cx="3886200" cy="19812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300" dirty="0">
                <a:latin typeface="Kankin" panose="02000506000000020004" pitchFamily="50" charset="0"/>
              </a:rPr>
              <a:t>HÀNH VI KHÔNG CHẤP HÀNH LỆNH GỌI </a:t>
            </a:r>
          </a:p>
          <a:p>
            <a:pPr algn="ctr"/>
            <a:r>
              <a:rPr lang="en-US" sz="1300" dirty="0">
                <a:latin typeface="Kankin" panose="02000506000000020004" pitchFamily="50" charset="0"/>
              </a:rPr>
              <a:t>KIỂM TRA, KHÁM SỨC KHỎE NVQS </a:t>
            </a:r>
          </a:p>
          <a:p>
            <a:pPr algn="ctr"/>
            <a:r>
              <a:rPr lang="en-US" sz="1300" dirty="0">
                <a:latin typeface="Kankin" panose="02000506000000020004" pitchFamily="50" charset="0"/>
              </a:rPr>
              <a:t>MÀ KHÔNG CÓ LÝ DO CHÍNH ĐÁNG</a:t>
            </a:r>
          </a:p>
          <a:p>
            <a:pPr algn="ctr"/>
            <a:endParaRPr lang="en-US" sz="1300" dirty="0">
              <a:latin typeface="Kankin" panose="02000506000000020004" pitchFamily="50" charset="0"/>
            </a:endParaRPr>
          </a:p>
          <a:p>
            <a:pPr algn="ctr"/>
            <a:r>
              <a:rPr lang="en-US" sz="2000" dirty="0">
                <a:latin typeface="Kankin" panose="02000506000000020004" pitchFamily="50" charset="0"/>
              </a:rPr>
              <a:t>PHẠT TIỀN: TỪ 50.000.000 ĐỒNG</a:t>
            </a:r>
          </a:p>
          <a:p>
            <a:pPr algn="ctr"/>
            <a:r>
              <a:rPr lang="en-US" sz="2000" dirty="0">
                <a:latin typeface="Kankin" panose="02000506000000020004" pitchFamily="50" charset="0"/>
              </a:rPr>
              <a:t>	ĐẾN 75.000.000 ĐỒNG</a:t>
            </a:r>
          </a:p>
        </p:txBody>
      </p:sp>
    </p:spTree>
    <p:extLst>
      <p:ext uri="{BB962C8B-B14F-4D97-AF65-F5344CB8AC3E}">
        <p14:creationId xmlns:p14="http://schemas.microsoft.com/office/powerpoint/2010/main" val="39381746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96A4EBD-3DF7-41EC-97E4-D44613669853}"/>
              </a:ext>
            </a:extLst>
          </p:cNvPr>
          <p:cNvSpPr/>
          <p:nvPr/>
        </p:nvSpPr>
        <p:spPr>
          <a:xfrm>
            <a:off x="840162" y="921703"/>
            <a:ext cx="3673416" cy="8763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r"/>
            <a:r>
              <a:rPr lang="en-US" sz="2000" dirty="0">
                <a:solidFill>
                  <a:srgbClr val="FEF38A"/>
                </a:solidFill>
                <a:latin typeface="Kankin" panose="02000506000000020004" pitchFamily="50" charset="0"/>
              </a:rPr>
              <a:t>VI PHẠM VỀ NHẬP NGŨ</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26610" y="0"/>
            <a:ext cx="1419538" cy="1800000"/>
          </a:xfrm>
          <a:prstGeom prst="rect">
            <a:avLst/>
          </a:prstGeom>
        </p:spPr>
      </p:pic>
      <p:pic>
        <p:nvPicPr>
          <p:cNvPr id="3" name="Picture 2"/>
          <p:cNvPicPr>
            <a:picLocks noChangeAspect="1"/>
          </p:cNvPicPr>
          <p:nvPr/>
        </p:nvPicPr>
        <p:blipFill>
          <a:blip r:embed="rId3"/>
          <a:stretch>
            <a:fillRect/>
          </a:stretch>
        </p:blipFill>
        <p:spPr>
          <a:xfrm>
            <a:off x="-1" y="1798004"/>
            <a:ext cx="4513579" cy="5059996"/>
          </a:xfrm>
          <a:prstGeom prst="rect">
            <a:avLst/>
          </a:prstGeom>
        </p:spPr>
      </p:pic>
      <p:sp>
        <p:nvSpPr>
          <p:cNvPr id="7" name="Rectangle 6">
            <a:extLst>
              <a:ext uri="{FF2B5EF4-FFF2-40B4-BE49-F238E27FC236}">
                <a16:creationId xmlns:a16="http://schemas.microsoft.com/office/drawing/2014/main" id="{95C73371-729C-40FB-8A3C-1037506532C6}"/>
              </a:ext>
            </a:extLst>
          </p:cNvPr>
          <p:cNvSpPr/>
          <p:nvPr/>
        </p:nvSpPr>
        <p:spPr>
          <a:xfrm>
            <a:off x="4514333" y="1912078"/>
            <a:ext cx="4629667" cy="1102258"/>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1800" b="1" dirty="0">
                <a:solidFill>
                  <a:srgbClr val="FFFF00"/>
                </a:solidFill>
                <a:latin typeface="Kankin" panose="02000506000000020004" pitchFamily="50" charset="0"/>
                <a:ea typeface="Times New Roman" panose="02020603050405020304" pitchFamily="18" charset="0"/>
              </a:rPr>
              <a:t>KHÔNG CÓ MẶT ĐÚNG THỜI GIAN HOẶC ĐỊA ĐIỂM TẬP TRUNG GHI TRONG LỆNH GỌI NHẬP NGŨ MÀ KHÔNG CÓ LÝ DO CHÍNH ĐÁNG</a:t>
            </a:r>
            <a:endParaRPr lang="en-US" sz="1800" b="1" dirty="0">
              <a:solidFill>
                <a:srgbClr val="FFFF00"/>
              </a:solidFill>
              <a:effectLst/>
              <a:latin typeface="Kankin" panose="02000506000000020004" pitchFamily="50" charset="0"/>
              <a:ea typeface="Times New Roman" panose="02020603050405020304" pitchFamily="18" charset="0"/>
            </a:endParaRPr>
          </a:p>
        </p:txBody>
      </p:sp>
      <p:sp>
        <p:nvSpPr>
          <p:cNvPr id="8" name="Rectangle 7">
            <a:extLst>
              <a:ext uri="{FF2B5EF4-FFF2-40B4-BE49-F238E27FC236}">
                <a16:creationId xmlns:a16="http://schemas.microsoft.com/office/drawing/2014/main" id="{31138E75-51D4-465B-B4E3-A7759EF89A10}"/>
              </a:ext>
            </a:extLst>
          </p:cNvPr>
          <p:cNvSpPr/>
          <p:nvPr/>
        </p:nvSpPr>
        <p:spPr>
          <a:xfrm>
            <a:off x="4513579" y="3255922"/>
            <a:ext cx="4629667" cy="1102258"/>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500" b="1" dirty="0">
                <a:solidFill>
                  <a:srgbClr val="FFFF00"/>
                </a:solidFill>
                <a:latin typeface="Kankin" panose="02000506000000020004" pitchFamily="50" charset="0"/>
                <a:ea typeface="Times New Roman" panose="02020603050405020304" pitchFamily="18" charset="0"/>
              </a:rPr>
              <a:t>PHẠT TIỀN: TỪ 50.000.000 ĐỒNG</a:t>
            </a:r>
          </a:p>
          <a:p>
            <a:pPr algn="ctr"/>
            <a:r>
              <a:rPr lang="en-US" sz="2500" b="1" dirty="0">
                <a:solidFill>
                  <a:srgbClr val="FFFF00"/>
                </a:solidFill>
                <a:latin typeface="Kankin" panose="02000506000000020004" pitchFamily="50" charset="0"/>
                <a:ea typeface="Times New Roman" panose="02020603050405020304" pitchFamily="18" charset="0"/>
              </a:rPr>
              <a:t>	ĐẾN 75.000.000 ĐỒNG</a:t>
            </a:r>
            <a:endParaRPr lang="en-US" sz="2500" b="1" dirty="0">
              <a:solidFill>
                <a:srgbClr val="FFFF00"/>
              </a:solidFill>
              <a:effectLst/>
              <a:latin typeface="Kankin" panose="02000506000000020004" pitchFamily="50" charset="0"/>
              <a:ea typeface="Times New Roman" panose="02020603050405020304" pitchFamily="18" charset="0"/>
            </a:endParaRPr>
          </a:p>
        </p:txBody>
      </p:sp>
    </p:spTree>
    <p:extLst>
      <p:ext uri="{BB962C8B-B14F-4D97-AF65-F5344CB8AC3E}">
        <p14:creationId xmlns:p14="http://schemas.microsoft.com/office/powerpoint/2010/main" val="6585582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BE469A-DC21-4C16-9DCF-1224EE6C5E17}"/>
              </a:ext>
            </a:extLst>
          </p:cNvPr>
          <p:cNvSpPr/>
          <p:nvPr/>
        </p:nvSpPr>
        <p:spPr>
          <a:xfrm>
            <a:off x="1143000" y="934771"/>
            <a:ext cx="3140771" cy="8763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r"/>
            <a:r>
              <a:rPr lang="en-US" sz="2000" dirty="0">
                <a:solidFill>
                  <a:srgbClr val="FFFF00"/>
                </a:solidFill>
                <a:latin typeface="Kankin" panose="02000506000000020004" pitchFamily="50" charset="0"/>
              </a:rPr>
              <a:t>VI PHẠM VỀ NHẬP NGŨ</a:t>
            </a:r>
          </a:p>
        </p:txBody>
      </p:sp>
      <p:pic>
        <p:nvPicPr>
          <p:cNvPr id="6" name="Picture 5">
            <a:extLst>
              <a:ext uri="{FF2B5EF4-FFF2-40B4-BE49-F238E27FC236}">
                <a16:creationId xmlns:a16="http://schemas.microsoft.com/office/drawing/2014/main" id="{3B6B0F3B-FF34-4D46-9600-6F4D158AC9B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33400" y="34771"/>
            <a:ext cx="1419538" cy="1800000"/>
          </a:xfrm>
          <a:prstGeom prst="rect">
            <a:avLst/>
          </a:prstGeom>
        </p:spPr>
      </p:pic>
      <p:sp>
        <p:nvSpPr>
          <p:cNvPr id="7" name="Rectangle 6">
            <a:extLst>
              <a:ext uri="{FF2B5EF4-FFF2-40B4-BE49-F238E27FC236}">
                <a16:creationId xmlns:a16="http://schemas.microsoft.com/office/drawing/2014/main" id="{DFBB562B-9567-40A7-B28A-257935A86FB3}"/>
              </a:ext>
            </a:extLst>
          </p:cNvPr>
          <p:cNvSpPr/>
          <p:nvPr/>
        </p:nvSpPr>
        <p:spPr>
          <a:xfrm>
            <a:off x="533400" y="3358613"/>
            <a:ext cx="4629667" cy="1102258"/>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500" b="1" dirty="0">
                <a:solidFill>
                  <a:srgbClr val="FFFF00"/>
                </a:solidFill>
                <a:latin typeface="Kankin" panose="02000506000000020004" pitchFamily="50" charset="0"/>
                <a:ea typeface="Times New Roman" panose="02020603050405020304" pitchFamily="18" charset="0"/>
              </a:rPr>
              <a:t>PHẠT TIỀN: TỪ 50.000.000 ĐỒNG</a:t>
            </a:r>
          </a:p>
          <a:p>
            <a:pPr algn="ctr"/>
            <a:r>
              <a:rPr lang="en-US" sz="2500" b="1" dirty="0">
                <a:solidFill>
                  <a:srgbClr val="FFFF00"/>
                </a:solidFill>
                <a:latin typeface="Kankin" panose="02000506000000020004" pitchFamily="50" charset="0"/>
                <a:ea typeface="Times New Roman" panose="02020603050405020304" pitchFamily="18" charset="0"/>
              </a:rPr>
              <a:t>	ĐẾN 75.000.000 ĐỒNG</a:t>
            </a:r>
            <a:endParaRPr lang="en-US" sz="2500" b="1" dirty="0">
              <a:solidFill>
                <a:srgbClr val="FFFF00"/>
              </a:solidFill>
              <a:effectLst/>
              <a:latin typeface="Kankin" panose="02000506000000020004" pitchFamily="50" charset="0"/>
              <a:ea typeface="Times New Roman" panose="02020603050405020304" pitchFamily="18" charset="0"/>
            </a:endParaRPr>
          </a:p>
        </p:txBody>
      </p:sp>
      <p:sp>
        <p:nvSpPr>
          <p:cNvPr id="9" name="Rectangle 8">
            <a:extLst>
              <a:ext uri="{FF2B5EF4-FFF2-40B4-BE49-F238E27FC236}">
                <a16:creationId xmlns:a16="http://schemas.microsoft.com/office/drawing/2014/main" id="{5AD58D42-9796-4635-AC94-6322A6C994E0}"/>
              </a:ext>
            </a:extLst>
          </p:cNvPr>
          <p:cNvSpPr/>
          <p:nvPr/>
        </p:nvSpPr>
        <p:spPr>
          <a:xfrm>
            <a:off x="533400" y="2057400"/>
            <a:ext cx="7239000" cy="1102258"/>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r>
              <a:rPr lang="vi-VN" sz="1800" b="1" dirty="0">
                <a:solidFill>
                  <a:srgbClr val="FFFF00"/>
                </a:solidFill>
                <a:latin typeface="Kankin" panose="02000506000000020004" pitchFamily="50" charset="0"/>
                <a:ea typeface="Times New Roman" panose="02020603050405020304" pitchFamily="18" charset="0"/>
              </a:rPr>
              <a:t>HÀNH VI GIAN DỐI NHẰM TRỐN TRÁNH THỰC HIỆN LỆNH GỌI NHẬP NGŨ SAU KHI ĐÃ CÓ KẾT QUẢ KHÁM TUYỂN SỨC KHỎE NGHĨA VỤ QUÂN SỰ ĐỦ ĐIỀU KIỆN NHẬP NGŨ THEO QUY ĐỊNH.</a:t>
            </a:r>
            <a:endParaRPr lang="en-US" sz="1800" b="1" dirty="0">
              <a:solidFill>
                <a:srgbClr val="FFFF00"/>
              </a:solidFill>
              <a:effectLst/>
              <a:latin typeface="Kankin" panose="02000506000000020004" pitchFamily="50" charset="0"/>
              <a:ea typeface="Times New Roman" panose="02020603050405020304" pitchFamily="18" charset="0"/>
            </a:endParaRPr>
          </a:p>
        </p:txBody>
      </p:sp>
    </p:spTree>
    <p:extLst>
      <p:ext uri="{BB962C8B-B14F-4D97-AF65-F5344CB8AC3E}">
        <p14:creationId xmlns:p14="http://schemas.microsoft.com/office/powerpoint/2010/main" val="27313222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AE021-CDBB-4842-AC62-54AE1AA93B20}"/>
              </a:ext>
            </a:extLst>
          </p:cNvPr>
          <p:cNvSpPr/>
          <p:nvPr/>
        </p:nvSpPr>
        <p:spPr>
          <a:xfrm>
            <a:off x="838200" y="958471"/>
            <a:ext cx="3350838" cy="8763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r"/>
            <a:r>
              <a:rPr lang="en-US" sz="2000" dirty="0">
                <a:solidFill>
                  <a:srgbClr val="FFFF00"/>
                </a:solidFill>
                <a:latin typeface="Kankin" panose="02000506000000020004" pitchFamily="50" charset="0"/>
              </a:rPr>
              <a:t>VI PHẠM VỀ NHẬP NGŨ</a:t>
            </a:r>
          </a:p>
        </p:txBody>
      </p:sp>
      <p:pic>
        <p:nvPicPr>
          <p:cNvPr id="7" name="Picture 6">
            <a:extLst>
              <a:ext uri="{FF2B5EF4-FFF2-40B4-BE49-F238E27FC236}">
                <a16:creationId xmlns:a16="http://schemas.microsoft.com/office/drawing/2014/main" id="{9768DA03-7BD6-4634-B056-EAEE82230DC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50752" y="34771"/>
            <a:ext cx="1419538" cy="1800000"/>
          </a:xfrm>
          <a:prstGeom prst="rect">
            <a:avLst/>
          </a:prstGeom>
        </p:spPr>
      </p:pic>
      <p:sp>
        <p:nvSpPr>
          <p:cNvPr id="8" name="Rectangle 7">
            <a:extLst>
              <a:ext uri="{FF2B5EF4-FFF2-40B4-BE49-F238E27FC236}">
                <a16:creationId xmlns:a16="http://schemas.microsoft.com/office/drawing/2014/main" id="{18C5D494-15E3-4DDF-B778-92396ACA1308}"/>
              </a:ext>
            </a:extLst>
          </p:cNvPr>
          <p:cNvSpPr/>
          <p:nvPr/>
        </p:nvSpPr>
        <p:spPr>
          <a:xfrm>
            <a:off x="561513" y="2041336"/>
            <a:ext cx="8305800" cy="9906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2000" b="1" dirty="0">
                <a:solidFill>
                  <a:srgbClr val="FFFF00"/>
                </a:solidFill>
                <a:latin typeface="Kankin" panose="02000506000000020004" pitchFamily="50" charset="0"/>
                <a:ea typeface="Times New Roman" panose="02020603050405020304" pitchFamily="18" charset="0"/>
              </a:rPr>
              <a:t>HÀNH VI KHÔNG CHẤP HÀNH LỆNH GỌI NHẬP NGŨ, TRỪ TRƯỜNG HỢP QUY ĐỊNH TẠI KHOẢN 1 VÀ KHOẢN 2 ĐIỀU NÀY</a:t>
            </a:r>
            <a:endParaRPr lang="en-US" sz="2000" b="1" dirty="0">
              <a:solidFill>
                <a:srgbClr val="FFFF00"/>
              </a:solidFill>
              <a:latin typeface="Kankin" panose="02000506000000020004" pitchFamily="50" charset="0"/>
              <a:ea typeface="Times New Roman" panose="02020603050405020304" pitchFamily="18" charset="0"/>
            </a:endParaRPr>
          </a:p>
        </p:txBody>
      </p:sp>
      <p:sp>
        <p:nvSpPr>
          <p:cNvPr id="9" name="Rectangle 8">
            <a:extLst>
              <a:ext uri="{FF2B5EF4-FFF2-40B4-BE49-F238E27FC236}">
                <a16:creationId xmlns:a16="http://schemas.microsoft.com/office/drawing/2014/main" id="{15D78D6F-5452-443D-A656-C8B5A89100D0}"/>
              </a:ext>
            </a:extLst>
          </p:cNvPr>
          <p:cNvSpPr/>
          <p:nvPr/>
        </p:nvSpPr>
        <p:spPr>
          <a:xfrm>
            <a:off x="533400" y="3238501"/>
            <a:ext cx="8305800" cy="9906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2500" dirty="0">
                <a:solidFill>
                  <a:srgbClr val="FFFF00"/>
                </a:solidFill>
                <a:latin typeface="Kankin" panose="02000506000000020004" pitchFamily="50" charset="0"/>
                <a:ea typeface="Calibri" panose="020F0502020204030204" pitchFamily="34" charset="0"/>
                <a:cs typeface="Times New Roman" panose="02020603050405020304" pitchFamily="18" charset="0"/>
              </a:rPr>
              <a:t>PHẠT TIỀN</a:t>
            </a:r>
            <a:r>
              <a:rPr lang="en-US" sz="2500" dirty="0">
                <a:solidFill>
                  <a:srgbClr val="FFFF00"/>
                </a:solidFill>
                <a:latin typeface="Kankin" panose="02000506000000020004" pitchFamily="50" charset="0"/>
                <a:ea typeface="Calibri" panose="020F0502020204030204" pitchFamily="34" charset="0"/>
                <a:cs typeface="Times New Roman" panose="02020603050405020304" pitchFamily="18" charset="0"/>
              </a:rPr>
              <a:t>:</a:t>
            </a:r>
            <a:r>
              <a:rPr lang="vi-VN" sz="2500" dirty="0">
                <a:solidFill>
                  <a:srgbClr val="FFFF00"/>
                </a:solidFill>
                <a:latin typeface="Kankin" panose="02000506000000020004" pitchFamily="50" charset="0"/>
                <a:ea typeface="Calibri" panose="020F0502020204030204" pitchFamily="34" charset="0"/>
                <a:cs typeface="Times New Roman" panose="02020603050405020304" pitchFamily="18" charset="0"/>
              </a:rPr>
              <a:t> TỪ 50.000.000 ĐỒNG </a:t>
            </a:r>
            <a:endParaRPr lang="en-US" sz="2500" dirty="0">
              <a:solidFill>
                <a:srgbClr val="FFFF00"/>
              </a:solidFill>
              <a:latin typeface="Kankin" panose="02000506000000020004" pitchFamily="50" charset="0"/>
              <a:ea typeface="Calibri" panose="020F0502020204030204" pitchFamily="34" charset="0"/>
              <a:cs typeface="Times New Roman" panose="02020603050405020304" pitchFamily="18" charset="0"/>
            </a:endParaRPr>
          </a:p>
          <a:p>
            <a:pPr algn="ctr"/>
            <a:r>
              <a:rPr lang="en-US" sz="2500" dirty="0">
                <a:solidFill>
                  <a:srgbClr val="FFFF00"/>
                </a:solidFill>
                <a:latin typeface="Kankin" panose="02000506000000020004" pitchFamily="50" charset="0"/>
                <a:ea typeface="Calibri" panose="020F0502020204030204" pitchFamily="34" charset="0"/>
                <a:cs typeface="Times New Roman" panose="02020603050405020304" pitchFamily="18" charset="0"/>
              </a:rPr>
              <a:t>		</a:t>
            </a:r>
            <a:r>
              <a:rPr lang="vi-VN" sz="2500" dirty="0">
                <a:solidFill>
                  <a:srgbClr val="FFFF00"/>
                </a:solidFill>
                <a:latin typeface="Kankin" panose="02000506000000020004" pitchFamily="50" charset="0"/>
                <a:ea typeface="Calibri" panose="020F0502020204030204" pitchFamily="34" charset="0"/>
                <a:cs typeface="Times New Roman" panose="02020603050405020304" pitchFamily="18" charset="0"/>
              </a:rPr>
              <a:t>ĐẾN 75.000.000 ĐỒNG </a:t>
            </a:r>
            <a:endParaRPr lang="en-US" sz="2500" dirty="0">
              <a:solidFill>
                <a:srgbClr val="FFFF00"/>
              </a:solidFill>
              <a:latin typeface="Kankin" panose="02000506000000020004" pitchFamily="50" charset="0"/>
            </a:endParaRPr>
          </a:p>
        </p:txBody>
      </p:sp>
      <p:sp>
        <p:nvSpPr>
          <p:cNvPr id="10" name="Rectangle 9">
            <a:extLst>
              <a:ext uri="{FF2B5EF4-FFF2-40B4-BE49-F238E27FC236}">
                <a16:creationId xmlns:a16="http://schemas.microsoft.com/office/drawing/2014/main" id="{727D0259-A3B2-4DDF-8ED2-EBF13A7233C3}"/>
              </a:ext>
            </a:extLst>
          </p:cNvPr>
          <p:cNvSpPr/>
          <p:nvPr/>
        </p:nvSpPr>
        <p:spPr>
          <a:xfrm>
            <a:off x="533400" y="4435666"/>
            <a:ext cx="8305800" cy="990600"/>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vi-VN" sz="2000" b="1" dirty="0">
                <a:solidFill>
                  <a:srgbClr val="FFFF00"/>
                </a:solidFill>
                <a:latin typeface="Kankin" panose="02000506000000020004" pitchFamily="50" charset="0"/>
                <a:ea typeface="Calibri" panose="020F0502020204030204" pitchFamily="34" charset="0"/>
                <a:cs typeface="Times New Roman" panose="02020603050405020304" pitchFamily="18" charset="0"/>
              </a:rPr>
              <a:t>BIỆN PHÁP KHẮC PHỤC HẬU QUẢ: BUỘC THỰC HIỆN NGHĨA VỤ QUÂN SỰ ĐỐI VỚI NGƯỜI CÓ HÀNH VI VI PHẠM QUY ĐỊNH TẠI KHOẢN 1, KHOẢN 2 VÀ KHOẢN 3 ĐIỀU NÀY</a:t>
            </a:r>
            <a:endParaRPr lang="en-US" sz="2000" b="1" dirty="0">
              <a:solidFill>
                <a:srgbClr val="FFFF00"/>
              </a:solidFill>
              <a:latin typeface="Kankin" panose="02000506000000020004" pitchFamily="50" charset="0"/>
            </a:endParaRPr>
          </a:p>
        </p:txBody>
      </p:sp>
    </p:spTree>
    <p:extLst>
      <p:ext uri="{BB962C8B-B14F-4D97-AF65-F5344CB8AC3E}">
        <p14:creationId xmlns:p14="http://schemas.microsoft.com/office/powerpoint/2010/main" val="41810396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62200" y="262333"/>
            <a:ext cx="3809524" cy="1171429"/>
          </a:xfrm>
          <a:prstGeom prst="rect">
            <a:avLst/>
          </a:prstGeom>
        </p:spPr>
      </p:pic>
      <p:pic>
        <p:nvPicPr>
          <p:cNvPr id="4" name="Picture 3"/>
          <p:cNvPicPr>
            <a:picLocks noChangeAspect="1"/>
          </p:cNvPicPr>
          <p:nvPr/>
        </p:nvPicPr>
        <p:blipFill>
          <a:blip r:embed="rId3"/>
          <a:stretch>
            <a:fillRect/>
          </a:stretch>
        </p:blipFill>
        <p:spPr>
          <a:xfrm>
            <a:off x="27160" y="1524000"/>
            <a:ext cx="9144000" cy="5424238"/>
          </a:xfrm>
          <a:prstGeom prst="rect">
            <a:avLst/>
          </a:prstGeom>
        </p:spPr>
      </p:pic>
    </p:spTree>
    <p:extLst>
      <p:ext uri="{BB962C8B-B14F-4D97-AF65-F5344CB8AC3E}">
        <p14:creationId xmlns:p14="http://schemas.microsoft.com/office/powerpoint/2010/main" val="35785174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4695276" cy="6858000"/>
          </a:xfrm>
          <a:prstGeom prst="rect">
            <a:avLst/>
          </a:prstGeom>
        </p:spPr>
      </p:pic>
      <p:pic>
        <p:nvPicPr>
          <p:cNvPr id="5" name="Picture 4"/>
          <p:cNvPicPr>
            <a:picLocks noChangeAspect="1"/>
          </p:cNvPicPr>
          <p:nvPr/>
        </p:nvPicPr>
        <p:blipFill>
          <a:blip r:embed="rId3"/>
          <a:stretch>
            <a:fillRect/>
          </a:stretch>
        </p:blipFill>
        <p:spPr>
          <a:xfrm>
            <a:off x="4714137" y="1752600"/>
            <a:ext cx="4429863" cy="4447619"/>
          </a:xfrm>
          <a:prstGeom prst="rect">
            <a:avLst/>
          </a:prstGeom>
        </p:spPr>
      </p:pic>
    </p:spTree>
    <p:extLst>
      <p:ext uri="{BB962C8B-B14F-4D97-AF65-F5344CB8AC3E}">
        <p14:creationId xmlns:p14="http://schemas.microsoft.com/office/powerpoint/2010/main" val="181697147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8897710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292362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3999" cy="6857999"/>
          </a:xfrm>
          <a:prstGeom prst="rect">
            <a:avLst/>
          </a:prstGeom>
        </p:spPr>
      </p:pic>
    </p:spTree>
    <p:extLst>
      <p:ext uri="{BB962C8B-B14F-4D97-AF65-F5344CB8AC3E}">
        <p14:creationId xmlns:p14="http://schemas.microsoft.com/office/powerpoint/2010/main" val="7006353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0" y="208746"/>
            <a:ext cx="5181600" cy="477054"/>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nl-NL" sz="2500" b="1">
                <a:latin typeface="Times New Roman" pitchFamily="18" charset="0"/>
                <a:cs typeface="Times New Roman" pitchFamily="18" charset="0"/>
              </a:rPr>
              <a:t> ĐỘ TUỔI GỌI NHẬP NGŨ</a:t>
            </a:r>
            <a:endParaRPr lang="en-US" sz="2500" b="1">
              <a:latin typeface="Times New Roman" pitchFamily="18" charset="0"/>
              <a:cs typeface="Times New Roman" pitchFamily="18" charset="0"/>
            </a:endParaRPr>
          </a:p>
        </p:txBody>
      </p:sp>
      <p:sp>
        <p:nvSpPr>
          <p:cNvPr id="4" name="Rectangle 3"/>
          <p:cNvSpPr/>
          <p:nvPr/>
        </p:nvSpPr>
        <p:spPr>
          <a:xfrm>
            <a:off x="609600" y="4026456"/>
            <a:ext cx="8153400" cy="2246769"/>
          </a:xfrm>
          <a:prstGeom prst="rect">
            <a:avLst/>
          </a:prstGeom>
        </p:spPr>
        <p:txBody>
          <a:bodyPr wrap="square">
            <a:spAutoFit/>
          </a:bodyPr>
          <a:lstStyle/>
          <a:p>
            <a:pPr algn="just">
              <a:spcBef>
                <a:spcPts val="600"/>
              </a:spcBef>
              <a:spcAft>
                <a:spcPts val="600"/>
              </a:spcAft>
            </a:pPr>
            <a:r>
              <a:rPr lang="en-US" sz="2800">
                <a:solidFill>
                  <a:srgbClr val="7030A0"/>
                </a:solidFill>
                <a:latin typeface="Times New Roman" pitchFamily="18" charset="0"/>
                <a:cs typeface="Times New Roman" pitchFamily="18" charset="0"/>
              </a:rPr>
              <a:t>“C</a:t>
            </a:r>
            <a:r>
              <a:rPr lang="nl-NL" sz="2800">
                <a:solidFill>
                  <a:srgbClr val="7030A0"/>
                </a:solidFill>
                <a:latin typeface="Times New Roman" pitchFamily="18" charset="0"/>
                <a:cs typeface="Times New Roman" pitchFamily="18" charset="0"/>
              </a:rPr>
              <a:t>ông dân nam đủ 18 tuổi được gọi nhập ngũ; độ tuổi gọi nhập ngũ trong thời bình từ đủ 18 tuổi đến hết 25 tuổi”;</a:t>
            </a:r>
            <a:r>
              <a:rPr lang="en-US" sz="2800">
                <a:solidFill>
                  <a:srgbClr val="7030A0"/>
                </a:solidFill>
                <a:latin typeface="Times New Roman" pitchFamily="18" charset="0"/>
                <a:cs typeface="Times New Roman" pitchFamily="18" charset="0"/>
              </a:rPr>
              <a:t> “công dân được đào tạo trình độ cao đẳng, đại học đã được tạm hoãn gọi nhập ngũ thì độ tuổi gọi nhập ngũ đến hết 27 tuổi”.</a:t>
            </a:r>
            <a:endParaRPr lang="en-US" sz="2800">
              <a:solidFill>
                <a:srgbClr val="0070C0"/>
              </a:solidFill>
              <a:latin typeface="Times New Roman" pitchFamily="18" charset="0"/>
              <a:cs typeface="Times New Roman" pitchFamily="18" charset="0"/>
            </a:endParaRPr>
          </a:p>
        </p:txBody>
      </p:sp>
      <p:pic>
        <p:nvPicPr>
          <p:cNvPr id="2" name="Picture 1"/>
          <p:cNvPicPr>
            <a:picLocks noChangeAspect="1"/>
          </p:cNvPicPr>
          <p:nvPr/>
        </p:nvPicPr>
        <p:blipFill>
          <a:blip r:embed="rId2"/>
          <a:stretch>
            <a:fillRect/>
          </a:stretch>
        </p:blipFill>
        <p:spPr>
          <a:xfrm>
            <a:off x="304800" y="673958"/>
            <a:ext cx="4572638" cy="3429479"/>
          </a:xfrm>
          <a:prstGeom prst="rect">
            <a:avLst/>
          </a:prstGeom>
        </p:spPr>
      </p:pic>
      <p:pic>
        <p:nvPicPr>
          <p:cNvPr id="5" name="Picture 4"/>
          <p:cNvPicPr>
            <a:picLocks noChangeAspect="1"/>
          </p:cNvPicPr>
          <p:nvPr/>
        </p:nvPicPr>
        <p:blipFill>
          <a:blip r:embed="rId3"/>
          <a:stretch>
            <a:fillRect/>
          </a:stretch>
        </p:blipFill>
        <p:spPr>
          <a:xfrm>
            <a:off x="5029200" y="1020151"/>
            <a:ext cx="3875981" cy="2561249"/>
          </a:xfrm>
          <a:prstGeom prst="rect">
            <a:avLst/>
          </a:prstGeom>
        </p:spPr>
      </p:pic>
    </p:spTree>
    <p:extLst>
      <p:ext uri="{BB962C8B-B14F-4D97-AF65-F5344CB8AC3E}">
        <p14:creationId xmlns:p14="http://schemas.microsoft.com/office/powerpoint/2010/main" val="319794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199" y="0"/>
            <a:ext cx="9220200" cy="6858000"/>
          </a:xfrm>
          <a:prstGeom prst="rect">
            <a:avLst/>
          </a:prstGeom>
        </p:spPr>
      </p:pic>
    </p:spTree>
    <p:extLst>
      <p:ext uri="{BB962C8B-B14F-4D97-AF65-F5344CB8AC3E}">
        <p14:creationId xmlns:p14="http://schemas.microsoft.com/office/powerpoint/2010/main" val="60338947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411710396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4038600"/>
          </a:xfrm>
          <a:prstGeom prst="rect">
            <a:avLst/>
          </a:prstGeom>
        </p:spPr>
      </p:pic>
      <p:pic>
        <p:nvPicPr>
          <p:cNvPr id="3" name="Picture 2"/>
          <p:cNvPicPr>
            <a:picLocks noChangeAspect="1"/>
          </p:cNvPicPr>
          <p:nvPr/>
        </p:nvPicPr>
        <p:blipFill>
          <a:blip r:embed="rId3"/>
          <a:stretch>
            <a:fillRect/>
          </a:stretch>
        </p:blipFill>
        <p:spPr>
          <a:xfrm>
            <a:off x="0" y="4038600"/>
            <a:ext cx="9144000" cy="2819400"/>
          </a:xfrm>
          <a:prstGeom prst="rect">
            <a:avLst/>
          </a:prstGeom>
        </p:spPr>
      </p:pic>
    </p:spTree>
    <p:extLst>
      <p:ext uri="{BB962C8B-B14F-4D97-AF65-F5344CB8AC3E}">
        <p14:creationId xmlns:p14="http://schemas.microsoft.com/office/powerpoint/2010/main" val="8444555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124"/>
            <a:ext cx="9144000" cy="6836875"/>
          </a:xfrm>
          <a:prstGeom prst="rect">
            <a:avLst/>
          </a:prstGeom>
        </p:spPr>
      </p:pic>
    </p:spTree>
    <p:extLst>
      <p:ext uri="{BB962C8B-B14F-4D97-AF65-F5344CB8AC3E}">
        <p14:creationId xmlns:p14="http://schemas.microsoft.com/office/powerpoint/2010/main" val="370687250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057400"/>
            <a:ext cx="8686800" cy="4708981"/>
          </a:xfrm>
          <a:prstGeom prst="rect">
            <a:avLst/>
          </a:prstGeom>
        </p:spPr>
        <p:txBody>
          <a:bodyPr wrap="square">
            <a:spAutoFit/>
          </a:bodyPr>
          <a:lstStyle/>
          <a:p>
            <a:pPr algn="just"/>
            <a:r>
              <a:rPr lang="vi-VN" sz="2000">
                <a:solidFill>
                  <a:srgbClr val="0070C0"/>
                </a:solidFill>
              </a:rPr>
              <a:t>Bác Hồ</a:t>
            </a:r>
            <a:r>
              <a:rPr lang="vi-VN" sz="2000"/>
              <a:t> đã từng nói </a:t>
            </a:r>
            <a:r>
              <a:rPr lang="vi-VN" sz="2000" b="1" i="1">
                <a:solidFill>
                  <a:srgbClr val="FF0000"/>
                </a:solidFill>
              </a:rPr>
              <a:t>“Quân đội là trường học lớn của thanh niên Việt Nam”</a:t>
            </a:r>
            <a:r>
              <a:rPr lang="vi-VN" sz="2000"/>
              <a:t>, bởi môi trường quân đội với đặc tính thống nhất, kỷ luật nghiêm minh, tinh thần tập thể và tình đồng chí, đồng đội… là điều kiện tốt để mỗi thanh niên phấn đấu học tập, rèn luyện và trưởng thành hơn, sẵn sàng đối mặt, vượt qua thử thách trong cuộc sống. </a:t>
            </a:r>
            <a:endParaRPr lang="en-US" sz="2000"/>
          </a:p>
          <a:p>
            <a:pPr algn="just"/>
            <a:r>
              <a:rPr lang="vi-VN" sz="2000"/>
              <a:t>Trong môi trường quân ngũ thanh niên có cơ hội học tập những đường lối, chủ trương của Đảng, chính sách, pháp luật của Nhà nước về quốc phòng, an ninh, về chiến lược xây dựng và bảo vệ Tổ quốc; được tiếp thu những kiến thức chính trị, quân sự, văn hóa - xã hội và kỹ năng hữu ích cho bản thân... </a:t>
            </a:r>
            <a:endParaRPr lang="en-US" sz="2000"/>
          </a:p>
          <a:p>
            <a:pPr algn="just"/>
            <a:r>
              <a:rPr lang="vi-VN" sz="2000"/>
              <a:t>Hơn hết, thực hiện nghĩa vụ quân sự là tham gia, đóng góp một phần sức lực của mình cho sự nghiệp xây dựng và bảo vệ đất nước, trong đó hình ảnh </a:t>
            </a:r>
            <a:r>
              <a:rPr lang="vi-VN" sz="2000" b="1">
                <a:solidFill>
                  <a:srgbClr val="FF0000"/>
                </a:solidFill>
              </a:rPr>
              <a:t>“Bộ đội Cụ Hồ”</a:t>
            </a:r>
            <a:r>
              <a:rPr lang="vi-VN" sz="2000"/>
              <a:t> luôn đi đầu và được xem là tấm gương sáng cho mọi thế hệ thanh niên Việt Nam noi theo.</a:t>
            </a:r>
          </a:p>
          <a:p>
            <a:pPr algn="just"/>
            <a:endParaRPr lang="vi-VN" sz="2000"/>
          </a:p>
        </p:txBody>
      </p:sp>
      <p:pic>
        <p:nvPicPr>
          <p:cNvPr id="2" name="Picture 1"/>
          <p:cNvPicPr>
            <a:picLocks noChangeAspect="1"/>
          </p:cNvPicPr>
          <p:nvPr/>
        </p:nvPicPr>
        <p:blipFill>
          <a:blip r:embed="rId2"/>
          <a:stretch>
            <a:fillRect/>
          </a:stretch>
        </p:blipFill>
        <p:spPr>
          <a:xfrm>
            <a:off x="3733800" y="76199"/>
            <a:ext cx="1676400" cy="1985457"/>
          </a:xfrm>
          <a:prstGeom prst="rect">
            <a:avLst/>
          </a:prstGeom>
        </p:spPr>
      </p:pic>
    </p:spTree>
    <p:extLst>
      <p:ext uri="{BB962C8B-B14F-4D97-AF65-F5344CB8AC3E}">
        <p14:creationId xmlns:p14="http://schemas.microsoft.com/office/powerpoint/2010/main" val="12081624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990600"/>
          </a:xfr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r>
              <a:rPr lang="en-US" sz="3200" b="1">
                <a:solidFill>
                  <a:srgbClr val="FF0000"/>
                </a:solidFill>
                <a:latin typeface="Times New Roman" pitchFamily="18" charset="0"/>
                <a:cs typeface="Times New Roman" pitchFamily="18" charset="0"/>
              </a:rPr>
              <a:t>XIN CẢM </a:t>
            </a:r>
            <a:r>
              <a:rPr lang="vi-VN" sz="3200" b="1">
                <a:solidFill>
                  <a:srgbClr val="FF0000"/>
                </a:solidFill>
                <a:latin typeface="Times New Roman" pitchFamily="18" charset="0"/>
                <a:cs typeface="Times New Roman" pitchFamily="18" charset="0"/>
              </a:rPr>
              <a:t>Ơ</a:t>
            </a:r>
            <a:r>
              <a:rPr lang="en-US" sz="3200" b="1">
                <a:solidFill>
                  <a:srgbClr val="FF0000"/>
                </a:solidFill>
                <a:latin typeface="Times New Roman" pitchFamily="18" charset="0"/>
                <a:cs typeface="Times New Roman" pitchFamily="18" charset="0"/>
              </a:rPr>
              <a:t>N QUÝ VỊ ĐẠI BIỂU</a:t>
            </a:r>
            <a:br>
              <a:rPr lang="en-US" sz="3200" b="1">
                <a:solidFill>
                  <a:srgbClr val="FF0000"/>
                </a:solidFill>
                <a:latin typeface="Times New Roman" pitchFamily="18" charset="0"/>
                <a:cs typeface="Times New Roman" pitchFamily="18" charset="0"/>
              </a:rPr>
            </a:br>
            <a:r>
              <a:rPr lang="en-US" sz="3200" b="1">
                <a:solidFill>
                  <a:srgbClr val="FF0000"/>
                </a:solidFill>
                <a:latin typeface="Times New Roman" pitchFamily="18" charset="0"/>
                <a:cs typeface="Times New Roman" pitchFamily="18" charset="0"/>
              </a:rPr>
              <a:t> ĐÃ QUAN TÂM THEO DÕI !</a:t>
            </a:r>
            <a:endParaRPr lang="en-US" sz="3000">
              <a:solidFill>
                <a:srgbClr val="FF0000"/>
              </a:solidFill>
              <a:latin typeface="Times New Roman" pitchFamily="18" charset="0"/>
              <a:cs typeface="Times New Roman" pitchFamily="18" charset="0"/>
            </a:endParaRPr>
          </a:p>
        </p:txBody>
      </p:sp>
      <p:sp>
        <p:nvSpPr>
          <p:cNvPr id="3" name="Rounded Rectangle 2"/>
          <p:cNvSpPr/>
          <p:nvPr/>
        </p:nvSpPr>
        <p:spPr>
          <a:xfrm>
            <a:off x="3124200" y="2362200"/>
            <a:ext cx="5562600" cy="1066800"/>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a:solidFill>
                  <a:srgbClr val="7030A0"/>
                </a:solidFill>
                <a:latin typeface="Times New Roman" pitchFamily="18" charset="0"/>
                <a:cs typeface="Times New Roman" pitchFamily="18" charset="0"/>
              </a:rPr>
              <a:t>XIN KÍNH CHÀO./.</a:t>
            </a:r>
            <a:endParaRPr lang="en-US" sz="240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426325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228600"/>
            <a:ext cx="2743200" cy="762000"/>
          </a:xfrm>
        </p:spPr>
        <p:style>
          <a:lnRef idx="0">
            <a:schemeClr val="accent2"/>
          </a:lnRef>
          <a:fillRef idx="3">
            <a:schemeClr val="accent2"/>
          </a:fillRef>
          <a:effectRef idx="3">
            <a:schemeClr val="accent2"/>
          </a:effectRef>
          <a:fontRef idx="minor">
            <a:schemeClr val="lt1"/>
          </a:fontRef>
        </p:style>
        <p:txBody>
          <a:bodyPr>
            <a:noAutofit/>
          </a:bodyPr>
          <a:lstStyle/>
          <a:p>
            <a:r>
              <a:rPr lang="en-US" sz="2400" b="1"/>
              <a:t>7. XỬ LÝ VI PHẠM</a:t>
            </a:r>
            <a:endParaRPr lang="en-US" sz="2400"/>
          </a:p>
        </p:txBody>
      </p:sp>
      <p:sp>
        <p:nvSpPr>
          <p:cNvPr id="4" name="Rectangle 3"/>
          <p:cNvSpPr/>
          <p:nvPr/>
        </p:nvSpPr>
        <p:spPr>
          <a:xfrm>
            <a:off x="304800" y="1295400"/>
            <a:ext cx="8610600" cy="4678204"/>
          </a:xfrm>
          <a:prstGeom prst="rect">
            <a:avLst/>
          </a:prstGeom>
        </p:spPr>
        <p:txBody>
          <a:bodyPr wrap="square">
            <a:spAutoFit/>
          </a:bodyPr>
          <a:lstStyle/>
          <a:p>
            <a:pPr algn="just">
              <a:spcBef>
                <a:spcPts val="600"/>
              </a:spcBef>
              <a:spcAft>
                <a:spcPts val="600"/>
              </a:spcAft>
            </a:pPr>
            <a:r>
              <a:rPr lang="en-US" sz="3200">
                <a:solidFill>
                  <a:srgbClr val="FF0000"/>
                </a:solidFill>
                <a:latin typeface="Times New Roman" pitchFamily="18" charset="0"/>
                <a:cs typeface="Times New Roman" pitchFamily="18" charset="0"/>
              </a:rPr>
              <a:t>Quan </a:t>
            </a:r>
            <a:r>
              <a:rPr lang="vi-VN" sz="3200">
                <a:solidFill>
                  <a:srgbClr val="FF0000"/>
                </a:solidFill>
                <a:latin typeface="Times New Roman" pitchFamily="18" charset="0"/>
                <a:cs typeface="Times New Roman" pitchFamily="18" charset="0"/>
              </a:rPr>
              <a:t>đ</a:t>
            </a:r>
            <a:r>
              <a:rPr lang="en-US" sz="3200">
                <a:solidFill>
                  <a:srgbClr val="FF0000"/>
                </a:solidFill>
                <a:latin typeface="Times New Roman" pitchFamily="18" charset="0"/>
                <a:cs typeface="Times New Roman" pitchFamily="18" charset="0"/>
              </a:rPr>
              <a:t>iểm:</a:t>
            </a:r>
            <a:r>
              <a:rPr lang="en-US" sz="3200">
                <a:solidFill>
                  <a:srgbClr val="0070C0"/>
                </a:solidFill>
                <a:latin typeface="Times New Roman" pitchFamily="18" charset="0"/>
                <a:cs typeface="Times New Roman" pitchFamily="18" charset="0"/>
              </a:rPr>
              <a:t> Quy định việc xử lý vi phạm trong Luật là rất cần thiết, nhằm bảo đảm tính nghiêm minh của pháp luật và rất cần thiết cho việc xử lý tổ chức, cá nhân vi phạm về NVQS.</a:t>
            </a:r>
          </a:p>
          <a:p>
            <a:pPr algn="just">
              <a:spcBef>
                <a:spcPts val="600"/>
              </a:spcBef>
              <a:spcAft>
                <a:spcPts val="600"/>
              </a:spcAft>
            </a:pPr>
            <a:r>
              <a:rPr lang="en-US" sz="3200">
                <a:solidFill>
                  <a:srgbClr val="7030A0"/>
                </a:solidFill>
                <a:latin typeface="Times New Roman" pitchFamily="18" charset="0"/>
                <a:cs typeface="Times New Roman" pitchFamily="18" charset="0"/>
              </a:rPr>
              <a:t>Quy định này còn có tác dụng ngăn ngừa các hiện tượng tiêu cực trong việc chấp hành chế độ NVQS, bảo đảm cho Luật NVQS được chấp hành nghiêm túc và đầy đủ, đồng thời tạo thống nhất trong việc xử lý các hành vi vi phạm Luật NVQS.</a:t>
            </a:r>
          </a:p>
        </p:txBody>
      </p:sp>
    </p:spTree>
    <p:extLst>
      <p:ext uri="{BB962C8B-B14F-4D97-AF65-F5344CB8AC3E}">
        <p14:creationId xmlns:p14="http://schemas.microsoft.com/office/powerpoint/2010/main" val="116652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 calcmode="lin" valueType="num">
                                      <p:cBhvr>
                                        <p:cTn id="26"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a:solidFill>
                  <a:srgbClr val="FF0000"/>
                </a:solidFill>
                <a:latin typeface="Times New Roman" pitchFamily="18" charset="0"/>
                <a:cs typeface="Times New Roman" pitchFamily="18" charset="0"/>
              </a:rPr>
              <a:t>LUẬT NVQS 2015</a:t>
            </a:r>
          </a:p>
        </p:txBody>
      </p:sp>
      <p:sp>
        <p:nvSpPr>
          <p:cNvPr id="3" name="Content Placeholder 2"/>
          <p:cNvSpPr>
            <a:spLocks noGrp="1"/>
          </p:cNvSpPr>
          <p:nvPr>
            <p:ph idx="1"/>
          </p:nvPr>
        </p:nvSpPr>
        <p:spPr>
          <a:xfrm>
            <a:off x="457200" y="1066800"/>
            <a:ext cx="8229600" cy="5486400"/>
          </a:xfrm>
        </p:spPr>
        <p:txBody>
          <a:bodyPr>
            <a:noAutofit/>
          </a:bodyPr>
          <a:lstStyle/>
          <a:p>
            <a:pPr marL="0" indent="0" algn="just">
              <a:buNone/>
            </a:pPr>
            <a:r>
              <a:rPr lang="en-US" sz="2800" b="1">
                <a:latin typeface="Times New Roman" pitchFamily="18" charset="0"/>
                <a:cs typeface="Times New Roman" pitchFamily="18" charset="0"/>
              </a:rPr>
              <a:t>Điều 59. Xử lý vi phạm</a:t>
            </a:r>
            <a:endParaRPr lang="en-US" sz="2800">
              <a:latin typeface="Times New Roman" pitchFamily="18" charset="0"/>
              <a:cs typeface="Times New Roman" pitchFamily="18" charset="0"/>
            </a:endParaRPr>
          </a:p>
          <a:p>
            <a:pPr marL="0" indent="0" algn="just">
              <a:buNone/>
            </a:pPr>
            <a:r>
              <a:rPr lang="en-US" sz="2800">
                <a:latin typeface="Times New Roman" pitchFamily="18" charset="0"/>
                <a:cs typeface="Times New Roman" pitchFamily="18" charset="0"/>
              </a:rPr>
              <a:t>1. Tổ chức, cá nhân có hành vi trốn tránh, chống đối, cản trở việc thực hiện nghĩa vụ quân sự thì tùy theo tính chất, mức độ vi phạm mà bị xử lý kỷ luật, xử phạt hành chính hoặc bị truy cứu trách nhiệm hình sự.</a:t>
            </a:r>
          </a:p>
          <a:p>
            <a:pPr marL="0" indent="0" algn="just">
              <a:buNone/>
            </a:pPr>
            <a:r>
              <a:rPr lang="en-US" sz="2800">
                <a:latin typeface="Times New Roman" pitchFamily="18" charset="0"/>
                <a:cs typeface="Times New Roman" pitchFamily="18" charset="0"/>
              </a:rPr>
              <a:t>2. Hạ sĩ quan, binh sĩ tại ngũ, hạ sĩ quan, binh sĩ dự bị trong thời gian tập trung huấn luyện, diễn tập, kiểm tra sẵn sàng động viên, sẵn sàng chiến đấu mà vi phạm kỷ luật, vi phạm pháp luật thì tùy theo tính chất, mức độ vi phạm mà bị xử lý kỷ luật, xử phạt hành chính hoặc bị truy cứu trách nhiệm hình sự; nếu gây thiệt hại thì phải bồi thường theo quy định của pháp luật.</a:t>
            </a:r>
          </a:p>
          <a:p>
            <a:pPr marL="0" indent="0" algn="just">
              <a:buNone/>
            </a:pPr>
            <a:endParaRPr lang="en-US" sz="2500">
              <a:latin typeface="Times New Roman" pitchFamily="18" charset="0"/>
              <a:cs typeface="Times New Roman" pitchFamily="18" charset="0"/>
            </a:endParaRPr>
          </a:p>
        </p:txBody>
      </p:sp>
    </p:spTree>
    <p:extLst>
      <p:ext uri="{BB962C8B-B14F-4D97-AF65-F5344CB8AC3E}">
        <p14:creationId xmlns:p14="http://schemas.microsoft.com/office/powerpoint/2010/main" val="177182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a:solidFill>
                  <a:srgbClr val="FF0000"/>
                </a:solidFill>
                <a:latin typeface="Times New Roman" pitchFamily="18" charset="0"/>
                <a:cs typeface="Times New Roman" pitchFamily="18" charset="0"/>
              </a:rPr>
              <a:t>LUẬT NVQS 2015</a:t>
            </a:r>
          </a:p>
        </p:txBody>
      </p:sp>
      <p:sp>
        <p:nvSpPr>
          <p:cNvPr id="3" name="Content Placeholder 2"/>
          <p:cNvSpPr>
            <a:spLocks noGrp="1"/>
          </p:cNvSpPr>
          <p:nvPr>
            <p:ph idx="1"/>
          </p:nvPr>
        </p:nvSpPr>
        <p:spPr>
          <a:xfrm>
            <a:off x="457200" y="1066800"/>
            <a:ext cx="8229600" cy="5486400"/>
          </a:xfrm>
        </p:spPr>
        <p:txBody>
          <a:bodyPr>
            <a:noAutofit/>
          </a:bodyPr>
          <a:lstStyle/>
          <a:p>
            <a:pPr marL="0" indent="0" algn="just">
              <a:buNone/>
            </a:pPr>
            <a:r>
              <a:rPr lang="en-US" sz="2800" b="1">
                <a:latin typeface="Times New Roman" pitchFamily="18" charset="0"/>
                <a:cs typeface="Times New Roman" pitchFamily="18" charset="0"/>
              </a:rPr>
              <a:t>Điều 60. Hình thức kỷ luật đối với hạ sĩ quan, binh sĩ</a:t>
            </a:r>
            <a:endParaRPr lang="en-US" sz="2800">
              <a:latin typeface="Times New Roman" pitchFamily="18" charset="0"/>
              <a:cs typeface="Times New Roman" pitchFamily="18" charset="0"/>
            </a:endParaRPr>
          </a:p>
          <a:p>
            <a:pPr marL="0" indent="0" algn="just">
              <a:buNone/>
            </a:pPr>
            <a:r>
              <a:rPr lang="en-US" sz="2800">
                <a:latin typeface="Times New Roman" pitchFamily="18" charset="0"/>
                <a:cs typeface="Times New Roman" pitchFamily="18" charset="0"/>
              </a:rPr>
              <a:t>1. Hình thức kỷ luật đối với hạ sĩ quan, binh sĩ:</a:t>
            </a:r>
          </a:p>
          <a:p>
            <a:pPr algn="just"/>
            <a:r>
              <a:rPr lang="en-US" sz="2800">
                <a:latin typeface="Times New Roman" pitchFamily="18" charset="0"/>
                <a:cs typeface="Times New Roman" pitchFamily="18" charset="0"/>
              </a:rPr>
              <a:t>a) Khiển trách;</a:t>
            </a:r>
          </a:p>
          <a:p>
            <a:pPr algn="just"/>
            <a:r>
              <a:rPr lang="en-US" sz="2800">
                <a:latin typeface="Times New Roman" pitchFamily="18" charset="0"/>
                <a:cs typeface="Times New Roman" pitchFamily="18" charset="0"/>
              </a:rPr>
              <a:t>b) Cảnh cáo;</a:t>
            </a:r>
          </a:p>
          <a:p>
            <a:pPr algn="just"/>
            <a:r>
              <a:rPr lang="en-US" sz="2800">
                <a:latin typeface="Times New Roman" pitchFamily="18" charset="0"/>
                <a:cs typeface="Times New Roman" pitchFamily="18" charset="0"/>
              </a:rPr>
              <a:t>c) Giáng chức;</a:t>
            </a:r>
          </a:p>
          <a:p>
            <a:pPr algn="just"/>
            <a:r>
              <a:rPr lang="en-US" sz="2800">
                <a:latin typeface="Times New Roman" pitchFamily="18" charset="0"/>
                <a:cs typeface="Times New Roman" pitchFamily="18" charset="0"/>
              </a:rPr>
              <a:t>d) Cách chức;</a:t>
            </a:r>
          </a:p>
          <a:p>
            <a:pPr algn="just"/>
            <a:r>
              <a:rPr lang="en-US" sz="2800">
                <a:latin typeface="Times New Roman" pitchFamily="18" charset="0"/>
                <a:cs typeface="Times New Roman" pitchFamily="18" charset="0"/>
              </a:rPr>
              <a:t>đ) Giáng cấp bậc quân hàm;</a:t>
            </a:r>
          </a:p>
          <a:p>
            <a:pPr algn="just"/>
            <a:r>
              <a:rPr lang="en-US" sz="2800">
                <a:latin typeface="Times New Roman" pitchFamily="18" charset="0"/>
                <a:cs typeface="Times New Roman" pitchFamily="18" charset="0"/>
              </a:rPr>
              <a:t>e) Tước danh hiệu quân nhân.</a:t>
            </a:r>
          </a:p>
          <a:p>
            <a:pPr marL="0" indent="0" algn="just">
              <a:buNone/>
            </a:pPr>
            <a:r>
              <a:rPr lang="en-US" sz="2800">
                <a:latin typeface="Times New Roman" pitchFamily="18" charset="0"/>
                <a:cs typeface="Times New Roman" pitchFamily="18" charset="0"/>
              </a:rPr>
              <a:t>2. Bộ trưởng Bộ Quốc phòng quy định việc áp dụng các hình thức kỷ luật, thời hạn, trình tự và thẩm quyền xử lý kỷ luật đối với hạ sĩ quan, binh sĩ.</a:t>
            </a:r>
          </a:p>
        </p:txBody>
      </p:sp>
    </p:spTree>
    <p:extLst>
      <p:ext uri="{BB962C8B-B14F-4D97-AF65-F5344CB8AC3E}">
        <p14:creationId xmlns:p14="http://schemas.microsoft.com/office/powerpoint/2010/main" val="387915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3">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p:cTn id="5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8" dur="5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p:cTn id="63"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5" dur="500"/>
                                        <p:tgtEl>
                                          <p:spTgt spid="3">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 calcmode="lin" valueType="num">
                                      <p:cBhvr>
                                        <p:cTn id="70"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1"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7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a:solidFill>
                  <a:srgbClr val="FF0000"/>
                </a:solidFill>
                <a:latin typeface="Times New Roman" pitchFamily="18" charset="0"/>
                <a:cs typeface="Times New Roman" pitchFamily="18" charset="0"/>
              </a:rPr>
              <a:t>LUẬT XỬ LÝ VI PHẠM HÀNH CHÍNH 2012</a:t>
            </a:r>
          </a:p>
        </p:txBody>
      </p:sp>
      <p:sp>
        <p:nvSpPr>
          <p:cNvPr id="3" name="Content Placeholder 2"/>
          <p:cNvSpPr>
            <a:spLocks noGrp="1"/>
          </p:cNvSpPr>
          <p:nvPr>
            <p:ph idx="1"/>
          </p:nvPr>
        </p:nvSpPr>
        <p:spPr>
          <a:xfrm>
            <a:off x="457200" y="1066800"/>
            <a:ext cx="8229600" cy="5059363"/>
          </a:xfrm>
        </p:spPr>
        <p:txBody>
          <a:bodyPr>
            <a:noAutofit/>
          </a:bodyPr>
          <a:lstStyle/>
          <a:p>
            <a:pPr marL="0" indent="0" algn="just">
              <a:buNone/>
            </a:pPr>
            <a:r>
              <a:rPr lang="en-US" sz="2800" b="1">
                <a:latin typeface="Times New Roman" pitchFamily="18" charset="0"/>
                <a:cs typeface="Times New Roman" pitchFamily="18" charset="0"/>
              </a:rPr>
              <a:t>Điều 116. Chuyển hồ sơ của đối tượng bị áp dụng biện pháp xử lý hành chính có dấu hiệu tội phạm để truy cứu trách nhiệm hình sự</a:t>
            </a:r>
            <a:endParaRPr lang="en-US" sz="2800">
              <a:latin typeface="Times New Roman" pitchFamily="18" charset="0"/>
              <a:cs typeface="Times New Roman" pitchFamily="18" charset="0"/>
            </a:endParaRPr>
          </a:p>
          <a:p>
            <a:pPr marL="0" indent="0" algn="just">
              <a:buNone/>
            </a:pPr>
            <a:r>
              <a:rPr lang="en-US" sz="2800">
                <a:latin typeface="Times New Roman" pitchFamily="18" charset="0"/>
                <a:cs typeface="Times New Roman" pitchFamily="18" charset="0"/>
              </a:rPr>
              <a:t>1. Khi xem xét hồ sơ của đối tượng để quyết định áp dụng biện pháp xử lý hành chính, nếu xét thấy hành vi vi phạm của người đó có dấu hiệu tội phạm thì người có thẩm quyền phải chuyển ngay hồ sơ cho cơ quan tiến hành tố tụng hình sự có thẩm quyền.</a:t>
            </a:r>
          </a:p>
        </p:txBody>
      </p:sp>
    </p:spTree>
    <p:extLst>
      <p:ext uri="{BB962C8B-B14F-4D97-AF65-F5344CB8AC3E}">
        <p14:creationId xmlns:p14="http://schemas.microsoft.com/office/powerpoint/2010/main" val="57240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0" y="208746"/>
            <a:ext cx="5181600" cy="477054"/>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nl-NL" sz="2500" b="1">
                <a:latin typeface="Times New Roman" pitchFamily="18" charset="0"/>
                <a:cs typeface="Times New Roman" pitchFamily="18" charset="0"/>
              </a:rPr>
              <a:t> ĐỘ TUỔI GỌI NHẬP NGŨ</a:t>
            </a:r>
            <a:endParaRPr lang="en-US" sz="2500" b="1">
              <a:latin typeface="Times New Roman" pitchFamily="18" charset="0"/>
              <a:cs typeface="Times New Roman" pitchFamily="18" charset="0"/>
            </a:endParaRPr>
          </a:p>
        </p:txBody>
      </p:sp>
      <p:sp>
        <p:nvSpPr>
          <p:cNvPr id="4" name="Rectangle 3"/>
          <p:cNvSpPr/>
          <p:nvPr/>
        </p:nvSpPr>
        <p:spPr>
          <a:xfrm>
            <a:off x="190500" y="3429000"/>
            <a:ext cx="8610600" cy="3262432"/>
          </a:xfrm>
          <a:prstGeom prst="rect">
            <a:avLst/>
          </a:prstGeom>
        </p:spPr>
        <p:txBody>
          <a:bodyPr wrap="square">
            <a:spAutoFit/>
          </a:bodyPr>
          <a:lstStyle/>
          <a:p>
            <a:pPr algn="just">
              <a:spcBef>
                <a:spcPts val="600"/>
              </a:spcBef>
              <a:spcAft>
                <a:spcPts val="600"/>
              </a:spcAft>
            </a:pPr>
            <a:r>
              <a:rPr lang="en-US" sz="2800" dirty="0" err="1">
                <a:solidFill>
                  <a:srgbClr val="0070C0"/>
                </a:solidFill>
                <a:latin typeface="Times New Roman" pitchFamily="18" charset="0"/>
                <a:cs typeface="Times New Roman" pitchFamily="18" charset="0"/>
              </a:rPr>
              <a:t>Đối</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với</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công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dân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đến</a:t>
            </a:r>
            <a:r>
              <a:rPr lang="en-US" sz="2800" dirty="0">
                <a:solidFill>
                  <a:srgbClr val="0070C0"/>
                </a:solidFill>
                <a:latin typeface="Times New Roman" pitchFamily="18" charset="0"/>
                <a:cs typeface="Times New Roman" pitchFamily="18" charset="0"/>
              </a:rPr>
              <a:t> 17 </a:t>
            </a:r>
            <a:r>
              <a:rPr lang="en-US" sz="2800" dirty="0" err="1">
                <a:solidFill>
                  <a:srgbClr val="0070C0"/>
                </a:solidFill>
                <a:latin typeface="Times New Roman" pitchFamily="18" charset="0"/>
                <a:cs typeface="Times New Roman" pitchFamily="18" charset="0"/>
              </a:rPr>
              <a:t>tuổi</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có</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nguyện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vọng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vào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học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tập</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tại</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các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nhà</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trường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quân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đội</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để</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phục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vụ</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lâu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dài</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trong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Quân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đội</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nhân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dân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nếu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có</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đủ</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tiêu</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chuẩn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theo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quy</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định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của</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pháp</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luật</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thì</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được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tiếp</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nhận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khi</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vào</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học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tập</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tại</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các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nhà</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trường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quân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đội</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sẽ</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được</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công</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nhận</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là</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binh</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sĩ</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tại</a:t>
            </a:r>
            <a:r>
              <a:rPr lang="en-US" sz="2800" dirty="0">
                <a:solidFill>
                  <a:srgbClr val="0070C0"/>
                </a:solidFill>
                <a:latin typeface="Times New Roman" pitchFamily="18" charset="0"/>
                <a:cs typeface="Times New Roman" pitchFamily="18" charset="0"/>
              </a:rPr>
              <a:t> </a:t>
            </a:r>
            <a:r>
              <a:rPr lang="en-US" sz="2800" dirty="0" err="1">
                <a:solidFill>
                  <a:srgbClr val="0070C0"/>
                </a:solidFill>
                <a:latin typeface="Times New Roman" pitchFamily="18" charset="0"/>
                <a:cs typeface="Times New Roman" pitchFamily="18" charset="0"/>
              </a:rPr>
              <a:t>ngũ</a:t>
            </a:r>
            <a:r>
              <a:rPr lang="en-US" sz="2800" dirty="0">
                <a:solidFill>
                  <a:srgbClr val="0070C0"/>
                </a:solidFill>
                <a:latin typeface="Times New Roman" pitchFamily="18" charset="0"/>
                <a:cs typeface="Times New Roman" pitchFamily="18" charset="0"/>
              </a:rPr>
              <a:t>.</a:t>
            </a:r>
          </a:p>
          <a:p>
            <a:pPr algn="just">
              <a:spcBef>
                <a:spcPts val="600"/>
              </a:spcBef>
              <a:spcAft>
                <a:spcPts val="600"/>
              </a:spcAft>
            </a:pPr>
            <a:r>
              <a:rPr lang="nl-NL" sz="2800" dirty="0">
                <a:latin typeface="Times New Roman" pitchFamily="18" charset="0"/>
                <a:cs typeface="Times New Roman" pitchFamily="18" charset="0"/>
              </a:rPr>
              <a:t>- Thời điểm gọi công dân nhập ngũ: </a:t>
            </a:r>
            <a:r>
              <a:rPr lang="en-US" sz="2800" dirty="0" err="1">
                <a:latin typeface="Times New Roman" pitchFamily="18" charset="0"/>
                <a:cs typeface="Times New Roman" pitchFamily="18" charset="0"/>
              </a:rPr>
              <a:t>Được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hoặc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tháng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hằng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năm</a:t>
            </a:r>
            <a:r>
              <a:rPr lang="en-US" sz="2800" dirty="0">
                <a:latin typeface="Times New Roman" pitchFamily="18" charset="0"/>
                <a:cs typeface="Times New Roman" pitchFamily="18" charset="0"/>
              </a:rPr>
              <a:t>.</a:t>
            </a:r>
            <a:endParaRPr lang="en-US" sz="2800" dirty="0">
              <a:solidFill>
                <a:srgbClr val="0070C0"/>
              </a:solidFill>
              <a:latin typeface="Times New Roman" pitchFamily="18" charset="0"/>
              <a:cs typeface="Times New Roman" pitchFamily="18" charset="0"/>
            </a:endParaRPr>
          </a:p>
        </p:txBody>
      </p:sp>
      <p:pic>
        <p:nvPicPr>
          <p:cNvPr id="2" name="Picture 1"/>
          <p:cNvPicPr>
            <a:picLocks noChangeAspect="1"/>
          </p:cNvPicPr>
          <p:nvPr/>
        </p:nvPicPr>
        <p:blipFill>
          <a:blip r:embed="rId2"/>
          <a:stretch>
            <a:fillRect/>
          </a:stretch>
        </p:blipFill>
        <p:spPr>
          <a:xfrm>
            <a:off x="381000" y="902707"/>
            <a:ext cx="3419475" cy="2279650"/>
          </a:xfrm>
          <a:prstGeom prst="rect">
            <a:avLst/>
          </a:prstGeom>
        </p:spPr>
      </p:pic>
    </p:spTree>
    <p:extLst>
      <p:ext uri="{BB962C8B-B14F-4D97-AF65-F5344CB8AC3E}">
        <p14:creationId xmlns:p14="http://schemas.microsoft.com/office/powerpoint/2010/main" val="246602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 calcmode="lin" valueType="num">
                                      <p:cBhvr>
                                        <p:cTn id="29"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3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dirty="0">
                <a:solidFill>
                  <a:srgbClr val="FF0000"/>
                </a:solidFill>
                <a:latin typeface="Times New Roman" pitchFamily="18" charset="0"/>
                <a:cs typeface="Times New Roman" pitchFamily="18" charset="0"/>
              </a:rPr>
              <a:t>LUẬT XỬ LÝ VI PHẠM HÀNH CHÍNH 2012</a:t>
            </a:r>
          </a:p>
        </p:txBody>
      </p:sp>
      <p:sp>
        <p:nvSpPr>
          <p:cNvPr id="3" name="Content Placeholder 2"/>
          <p:cNvSpPr>
            <a:spLocks noGrp="1"/>
          </p:cNvSpPr>
          <p:nvPr>
            <p:ph idx="1"/>
          </p:nvPr>
        </p:nvSpPr>
        <p:spPr>
          <a:xfrm>
            <a:off x="457200" y="1066800"/>
            <a:ext cx="8229600" cy="5715000"/>
          </a:xfrm>
        </p:spPr>
        <p:txBody>
          <a:bodyPr>
            <a:noAutofit/>
          </a:bodyPr>
          <a:lstStyle/>
          <a:p>
            <a:pPr marL="0" indent="0" algn="just">
              <a:buNone/>
            </a:pPr>
            <a:r>
              <a:rPr lang="en-US" sz="2800" b="1">
                <a:latin typeface="Times New Roman" pitchFamily="18" charset="0"/>
                <a:cs typeface="Times New Roman" pitchFamily="18" charset="0"/>
              </a:rPr>
              <a:t>Điều 116. Chuyển hồ sơ của đối tượng bị áp dụng biện pháp xử lý hành chính có dấu hiệu tội phạm để truy cứu trách nhiệm hình sự</a:t>
            </a:r>
            <a:endParaRPr lang="en-US" sz="2800">
              <a:latin typeface="Times New Roman" pitchFamily="18" charset="0"/>
              <a:cs typeface="Times New Roman" pitchFamily="18" charset="0"/>
            </a:endParaRPr>
          </a:p>
          <a:p>
            <a:pPr marL="0" indent="0" algn="just">
              <a:buNone/>
            </a:pPr>
            <a:r>
              <a:rPr lang="en-US" sz="2800">
                <a:latin typeface="Times New Roman" pitchFamily="18" charset="0"/>
                <a:cs typeface="Times New Roman" pitchFamily="18" charset="0"/>
              </a:rPr>
              <a:t>2. Đối với trường hợp đã ra quyết định áp dụng biện pháp xử lý hành chính, nếu sau đó phát hiện hành vi vi phạm của người bị áp dụng biện pháp này có dấu hiệu tội phạm mà chưa hết thời hiệu truy cứu trách nhiệm hình sự, thì Chủ tịch Ủy ban nhân dân hoặc Tòa án nhân dân đã ra quyết định áp dụng biện pháp xử lý hành chính phải huỷ quyết định đó và trong thời hạn 03 ngày, kể từ ngày huỷ quyết định phải chuyển hồ sơ của đối tượng cho cơ quan tiến hành tố tụng hình sự có thẩm quyền.</a:t>
            </a:r>
            <a:endParaRPr lang="en-US" sz="3000">
              <a:latin typeface="Times New Roman" pitchFamily="18" charset="0"/>
              <a:cs typeface="Times New Roman" pitchFamily="18" charset="0"/>
            </a:endParaRPr>
          </a:p>
        </p:txBody>
      </p:sp>
    </p:spTree>
    <p:extLst>
      <p:ext uri="{BB962C8B-B14F-4D97-AF65-F5344CB8AC3E}">
        <p14:creationId xmlns:p14="http://schemas.microsoft.com/office/powerpoint/2010/main" val="255227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a:solidFill>
                  <a:srgbClr val="FF0000"/>
                </a:solidFill>
                <a:latin typeface="Times New Roman" pitchFamily="18" charset="0"/>
                <a:cs typeface="Times New Roman" pitchFamily="18" charset="0"/>
              </a:rPr>
              <a:t>LUẬT XỬ LÝ VI PHẠM HÀNH CHÍNH 2012</a:t>
            </a:r>
          </a:p>
        </p:txBody>
      </p:sp>
      <p:sp>
        <p:nvSpPr>
          <p:cNvPr id="3" name="Content Placeholder 2"/>
          <p:cNvSpPr>
            <a:spLocks noGrp="1"/>
          </p:cNvSpPr>
          <p:nvPr>
            <p:ph idx="1"/>
          </p:nvPr>
        </p:nvSpPr>
        <p:spPr>
          <a:xfrm>
            <a:off x="457200" y="1066800"/>
            <a:ext cx="8229600" cy="5715000"/>
          </a:xfrm>
        </p:spPr>
        <p:txBody>
          <a:bodyPr>
            <a:noAutofit/>
          </a:bodyPr>
          <a:lstStyle/>
          <a:p>
            <a:pPr marL="0" indent="0" algn="just">
              <a:buNone/>
            </a:pPr>
            <a:r>
              <a:rPr lang="en-US" sz="2800" b="1">
                <a:latin typeface="Times New Roman" pitchFamily="18" charset="0"/>
                <a:cs typeface="Times New Roman" pitchFamily="18" charset="0"/>
              </a:rPr>
              <a:t>Điều 116. Chuyển hồ sơ của đối tượng bị áp dụng biện pháp xử lý hành chính có dấu hiệu tội phạm để truy cứu trách nhiệm hình sự</a:t>
            </a:r>
            <a:endParaRPr lang="en-US" sz="2800">
              <a:latin typeface="Times New Roman" pitchFamily="18" charset="0"/>
              <a:cs typeface="Times New Roman" pitchFamily="18" charset="0"/>
            </a:endParaRPr>
          </a:p>
          <a:p>
            <a:pPr marL="0" indent="0" algn="just">
              <a:buNone/>
            </a:pPr>
            <a:r>
              <a:rPr lang="en-US" sz="2800">
                <a:latin typeface="Times New Roman" pitchFamily="18" charset="0"/>
                <a:cs typeface="Times New Roman" pitchFamily="18" charset="0"/>
              </a:rPr>
              <a:t>Trường hợp bị Toà án xử phạt tù thì thời hạn đối tượng đã chấp hành biện pháp đưa vào trường giáo dưỡng, đưa vào cơ sở giáo dục bắt buộc, đưa vào cơ sở cai nghiện bắt buộc được tính vào thời hạn chấp hành hình phạt tù; 1,5 ngày chấp hành biện pháp đưa vào trường giáo dưỡng, đưa vào cơ sở giáo dục bắt buộc, đưa vào cơ sở cai nghiện bắt buộc được tính bằng 01 ngày chấp hành hình phạt tù.</a:t>
            </a:r>
            <a:endParaRPr lang="en-US" sz="3000">
              <a:latin typeface="Times New Roman" pitchFamily="18" charset="0"/>
              <a:cs typeface="Times New Roman" pitchFamily="18" charset="0"/>
            </a:endParaRPr>
          </a:p>
        </p:txBody>
      </p:sp>
    </p:spTree>
    <p:extLst>
      <p:ext uri="{BB962C8B-B14F-4D97-AF65-F5344CB8AC3E}">
        <p14:creationId xmlns:p14="http://schemas.microsoft.com/office/powerpoint/2010/main" val="371913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a:solidFill>
                  <a:srgbClr val="FF0000"/>
                </a:solidFill>
                <a:latin typeface="Times New Roman" pitchFamily="18" charset="0"/>
                <a:cs typeface="Times New Roman" pitchFamily="18" charset="0"/>
              </a:rPr>
              <a:t>THÔNG T</a:t>
            </a:r>
            <a:r>
              <a:rPr lang="vi-VN" sz="2800" b="1">
                <a:solidFill>
                  <a:srgbClr val="FF0000"/>
                </a:solidFill>
                <a:latin typeface="Times New Roman" pitchFamily="18" charset="0"/>
                <a:cs typeface="Times New Roman" pitchFamily="18" charset="0"/>
              </a:rPr>
              <a:t>Ư</a:t>
            </a:r>
            <a:r>
              <a:rPr lang="en-US" sz="2800" b="1">
                <a:solidFill>
                  <a:srgbClr val="FF0000"/>
                </a:solidFill>
                <a:latin typeface="Times New Roman" pitchFamily="18" charset="0"/>
                <a:cs typeface="Times New Roman" pitchFamily="18" charset="0"/>
              </a:rPr>
              <a:t> SỐ 95/2014/TT-BQP</a:t>
            </a:r>
          </a:p>
        </p:txBody>
      </p:sp>
      <p:sp>
        <p:nvSpPr>
          <p:cNvPr id="3" name="Content Placeholder 2"/>
          <p:cNvSpPr>
            <a:spLocks noGrp="1"/>
          </p:cNvSpPr>
          <p:nvPr>
            <p:ph idx="1"/>
          </p:nvPr>
        </p:nvSpPr>
        <p:spPr>
          <a:xfrm>
            <a:off x="457200" y="1066800"/>
            <a:ext cx="8229600" cy="4953000"/>
          </a:xfrm>
        </p:spPr>
        <p:txBody>
          <a:bodyPr>
            <a:noAutofit/>
          </a:bodyPr>
          <a:lstStyle/>
          <a:p>
            <a:pPr marL="0" indent="0" algn="just">
              <a:buNone/>
            </a:pPr>
            <a:r>
              <a:rPr lang="en-US" sz="2800" b="1">
                <a:latin typeface="Times New Roman" pitchFamily="18" charset="0"/>
                <a:cs typeface="Times New Roman" pitchFamily="18" charset="0"/>
              </a:rPr>
              <a:t>Điều 18. Chuyển hồ sơ vụ vi phạm hành chính trong lĩnh vực quốc phòng, cơ yếu có dấu hiệu tội phạm để truy cứu trách nhiệm hình sự</a:t>
            </a:r>
            <a:endParaRPr lang="en-US" sz="2800">
              <a:latin typeface="Times New Roman" pitchFamily="18" charset="0"/>
              <a:cs typeface="Times New Roman" pitchFamily="18" charset="0"/>
            </a:endParaRPr>
          </a:p>
          <a:p>
            <a:pPr marL="0" indent="0" algn="just">
              <a:buNone/>
            </a:pPr>
            <a:r>
              <a:rPr lang="en-US" sz="2800">
                <a:latin typeface="Times New Roman" pitchFamily="18" charset="0"/>
                <a:cs typeface="Times New Roman" pitchFamily="18" charset="0"/>
              </a:rPr>
              <a:t>1. Trong quá trình xử phạt vi phạm hành chính trong lĩnh vực quốc phòng, cơ yếu, nếu xét thấy tổ chức, cá nhân vi phạm pháp luật có dấu hiệu tội phạm, thì người có thẩm quyền xử phạt phải chuyển ngay hồ sơ cho cơ quan tiến hành tố tụng hình sự.</a:t>
            </a:r>
          </a:p>
        </p:txBody>
      </p:sp>
    </p:spTree>
    <p:extLst>
      <p:ext uri="{BB962C8B-B14F-4D97-AF65-F5344CB8AC3E}">
        <p14:creationId xmlns:p14="http://schemas.microsoft.com/office/powerpoint/2010/main" val="259506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a:solidFill>
                  <a:srgbClr val="FF0000"/>
                </a:solidFill>
                <a:latin typeface="Times New Roman" pitchFamily="18" charset="0"/>
                <a:cs typeface="Times New Roman" pitchFamily="18" charset="0"/>
              </a:rPr>
              <a:t>THÔNG T</a:t>
            </a:r>
            <a:r>
              <a:rPr lang="vi-VN" sz="2800" b="1">
                <a:solidFill>
                  <a:srgbClr val="FF0000"/>
                </a:solidFill>
                <a:latin typeface="Times New Roman" pitchFamily="18" charset="0"/>
                <a:cs typeface="Times New Roman" pitchFamily="18" charset="0"/>
              </a:rPr>
              <a:t>Ư</a:t>
            </a:r>
            <a:r>
              <a:rPr lang="en-US" sz="2800" b="1">
                <a:solidFill>
                  <a:srgbClr val="FF0000"/>
                </a:solidFill>
                <a:latin typeface="Times New Roman" pitchFamily="18" charset="0"/>
                <a:cs typeface="Times New Roman" pitchFamily="18" charset="0"/>
              </a:rPr>
              <a:t> SỐ 95/2014/TT-BQP</a:t>
            </a:r>
          </a:p>
        </p:txBody>
      </p:sp>
      <p:sp>
        <p:nvSpPr>
          <p:cNvPr id="3" name="Content Placeholder 2"/>
          <p:cNvSpPr>
            <a:spLocks noGrp="1"/>
          </p:cNvSpPr>
          <p:nvPr>
            <p:ph idx="1"/>
          </p:nvPr>
        </p:nvSpPr>
        <p:spPr>
          <a:xfrm>
            <a:off x="457200" y="838200"/>
            <a:ext cx="8229600" cy="5943600"/>
          </a:xfrm>
        </p:spPr>
        <p:txBody>
          <a:bodyPr>
            <a:noAutofit/>
          </a:bodyPr>
          <a:lstStyle/>
          <a:p>
            <a:pPr marL="0" indent="0" algn="just">
              <a:buNone/>
            </a:pPr>
            <a:r>
              <a:rPr lang="en-US" sz="2400" b="1">
                <a:latin typeface="Times New Roman" pitchFamily="18" charset="0"/>
                <a:cs typeface="Times New Roman" pitchFamily="18" charset="0"/>
              </a:rPr>
              <a:t>Điều 18. Chuyển hồ sơ vụ vi phạm hành chính trong lĩnh vực quốc phòng, cơ yếu có dấu hiệu tội phạm để truy cứu trách nhiệm hình sự</a:t>
            </a:r>
            <a:endParaRPr lang="en-US" sz="2400">
              <a:latin typeface="Times New Roman" pitchFamily="18" charset="0"/>
              <a:cs typeface="Times New Roman" pitchFamily="18" charset="0"/>
            </a:endParaRPr>
          </a:p>
          <a:p>
            <a:pPr marL="0" indent="0" algn="just">
              <a:buNone/>
            </a:pPr>
            <a:r>
              <a:rPr lang="en-US" sz="2400">
                <a:latin typeface="Times New Roman" pitchFamily="18" charset="0"/>
                <a:cs typeface="Times New Roman" pitchFamily="18" charset="0"/>
              </a:rPr>
              <a:t>2. Trường hợp, người có thẩm quyền xử phạt đã ra quyết định xử phạt vi phạm hành chính trong lĩnh vực quốc phòng, cơ yếu, nếu hành vi vi phạm được phát hiện có dấu hiệu tội phạm mà chưa hết thời hiệu truy cứu trách nhiệm hình sự, thì người đã ra quyết định xử phạt vi phạm hành chính trong lĩnh vực quốc phòng, cơ yếu phải ra quyết định tạm đình chỉ thi hành quyết định đó trong thời hạn 03 ngày, kể từ ngày ra quyết định tạm đình chỉ phải chuyển hồ sơ xử lý vi phạm cho cơ quan tiến hành tố tụng hình sự có thẩm quyền để xử lý; trường hợp đã thi hành xong quyết định xử phạt thì người có thẩm quyền đã ra quyết định xử phạt phải chuyển hồ sơ vụ vi phạm cho cơ quan tiến hành tố tụng hình sự để xử lý.</a:t>
            </a:r>
          </a:p>
          <a:p>
            <a:pPr marL="0" indent="0" algn="just">
              <a:buNone/>
            </a:pP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318988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a:solidFill>
                  <a:srgbClr val="FF0000"/>
                </a:solidFill>
                <a:latin typeface="Times New Roman" pitchFamily="18" charset="0"/>
                <a:cs typeface="Times New Roman" pitchFamily="18" charset="0"/>
              </a:rPr>
              <a:t>THÔNG T</a:t>
            </a:r>
            <a:r>
              <a:rPr lang="vi-VN" sz="2800" b="1">
                <a:solidFill>
                  <a:srgbClr val="FF0000"/>
                </a:solidFill>
                <a:latin typeface="Times New Roman" pitchFamily="18" charset="0"/>
                <a:cs typeface="Times New Roman" pitchFamily="18" charset="0"/>
              </a:rPr>
              <a:t>Ư</a:t>
            </a:r>
            <a:r>
              <a:rPr lang="en-US" sz="2800" b="1">
                <a:solidFill>
                  <a:srgbClr val="FF0000"/>
                </a:solidFill>
                <a:latin typeface="Times New Roman" pitchFamily="18" charset="0"/>
                <a:cs typeface="Times New Roman" pitchFamily="18" charset="0"/>
              </a:rPr>
              <a:t> SỐ 95/2014/TT-BQP</a:t>
            </a:r>
          </a:p>
        </p:txBody>
      </p:sp>
      <p:sp>
        <p:nvSpPr>
          <p:cNvPr id="3" name="Content Placeholder 2"/>
          <p:cNvSpPr>
            <a:spLocks noGrp="1"/>
          </p:cNvSpPr>
          <p:nvPr>
            <p:ph idx="1"/>
          </p:nvPr>
        </p:nvSpPr>
        <p:spPr>
          <a:xfrm>
            <a:off x="457200" y="838200"/>
            <a:ext cx="8229600" cy="5943600"/>
          </a:xfrm>
        </p:spPr>
        <p:txBody>
          <a:bodyPr>
            <a:noAutofit/>
          </a:bodyPr>
          <a:lstStyle/>
          <a:p>
            <a:pPr marL="0" indent="0" algn="just">
              <a:buNone/>
            </a:pPr>
            <a:r>
              <a:rPr lang="en-US" sz="2400" b="1">
                <a:latin typeface="Times New Roman" pitchFamily="18" charset="0"/>
                <a:cs typeface="Times New Roman" pitchFamily="18" charset="0"/>
              </a:rPr>
              <a:t>Điều 18. Chuyển hồ sơ vụ vi phạm hành chính trong lĩnh vực quốc phòng, cơ yếu có dấu hiệu tội phạm để truy cứu trách nhiệm hình sự</a:t>
            </a:r>
            <a:endParaRPr lang="en-US" sz="2400">
              <a:latin typeface="Times New Roman" pitchFamily="18" charset="0"/>
              <a:cs typeface="Times New Roman" pitchFamily="18" charset="0"/>
            </a:endParaRPr>
          </a:p>
          <a:p>
            <a:pPr marL="0" indent="0" algn="just">
              <a:buNone/>
            </a:pPr>
            <a:r>
              <a:rPr lang="en-US" sz="2400">
                <a:latin typeface="Times New Roman" pitchFamily="18" charset="0"/>
                <a:cs typeface="Times New Roman" pitchFamily="18" charset="0"/>
              </a:rPr>
              <a:t>3. Cơ quan tiến hành tố tụng hình sự đã nhận hồ sơ vụ việc theo Khoản 1, Khoản 2 Điều này có trách nhiệm xem xét, kết luận vụ việc và thông báo kết quả giải quyết bằng văn bản cho người có thẩm quyền đã chuyển hồ sơ trong thời hạn theo quy định của pháp luật tố tụng hình sự; trường hợp không khởi tố vụ án hình sự thì trong thời hạn 03 ngày, kể từ ngày có quyết định không khởi tố vụ án hình sự, cơ quan tiến hành tố tụng phải trả hồ sơ vụ việc cho người có thẩm quyền xử phạt đã chuyển hồ sơ đến.</a:t>
            </a:r>
          </a:p>
          <a:p>
            <a:pPr marL="0" indent="0" algn="just">
              <a:buNone/>
            </a:pPr>
            <a:r>
              <a:rPr lang="en-US" sz="2400">
                <a:latin typeface="Times New Roman" pitchFamily="18" charset="0"/>
                <a:cs typeface="Times New Roman" pitchFamily="18" charset="0"/>
              </a:rPr>
              <a:t>Trường hợp cơ quan tiến hành tố tụng hình sự có quyết định khởi tố vụ án thì người có thẩm quyền xử phạt vi phạm hành chính trong lĩnh vực quốc phòng, cơ yếu phải hủy bỏ quyết định xử phạt vi phạm hành chính và chuyển tài liệu về việc thi hành quyết định xử phạt cho cơ quan tiến hành tố tụng hình sự.</a:t>
            </a:r>
          </a:p>
          <a:p>
            <a:pPr marL="0" indent="0" algn="just">
              <a:buNone/>
            </a:pP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395603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800" b="1">
                <a:solidFill>
                  <a:srgbClr val="FF0000"/>
                </a:solidFill>
                <a:latin typeface="Times New Roman" pitchFamily="18" charset="0"/>
                <a:cs typeface="Times New Roman" pitchFamily="18" charset="0"/>
              </a:rPr>
              <a:t>THÔNG T</a:t>
            </a:r>
            <a:r>
              <a:rPr lang="vi-VN" sz="2800" b="1">
                <a:solidFill>
                  <a:srgbClr val="FF0000"/>
                </a:solidFill>
                <a:latin typeface="Times New Roman" pitchFamily="18" charset="0"/>
                <a:cs typeface="Times New Roman" pitchFamily="18" charset="0"/>
              </a:rPr>
              <a:t>Ư</a:t>
            </a:r>
            <a:r>
              <a:rPr lang="en-US" sz="2800" b="1">
                <a:solidFill>
                  <a:srgbClr val="FF0000"/>
                </a:solidFill>
                <a:latin typeface="Times New Roman" pitchFamily="18" charset="0"/>
                <a:cs typeface="Times New Roman" pitchFamily="18" charset="0"/>
              </a:rPr>
              <a:t> SỐ 95/2014/TT-BQP</a:t>
            </a:r>
          </a:p>
        </p:txBody>
      </p:sp>
      <p:sp>
        <p:nvSpPr>
          <p:cNvPr id="3" name="Content Placeholder 2"/>
          <p:cNvSpPr>
            <a:spLocks noGrp="1"/>
          </p:cNvSpPr>
          <p:nvPr>
            <p:ph idx="1"/>
          </p:nvPr>
        </p:nvSpPr>
        <p:spPr>
          <a:xfrm>
            <a:off x="457200" y="838200"/>
            <a:ext cx="8229600" cy="3048000"/>
          </a:xfrm>
        </p:spPr>
        <p:txBody>
          <a:bodyPr>
            <a:noAutofit/>
          </a:bodyPr>
          <a:lstStyle/>
          <a:p>
            <a:pPr marL="0" indent="0" algn="just">
              <a:buNone/>
            </a:pPr>
            <a:r>
              <a:rPr lang="en-US" sz="2400" b="1">
                <a:latin typeface="Times New Roman" pitchFamily="18" charset="0"/>
                <a:cs typeface="Times New Roman" pitchFamily="18" charset="0"/>
              </a:rPr>
              <a:t>Điều 18. Chuyển hồ sơ vụ vi phạm hành chính trong lĩnh vực quốc phòng, cơ yếu có dấu hiệu tội phạm để truy cứu trách nhiệm hình sự</a:t>
            </a:r>
            <a:endParaRPr lang="en-US" sz="2400">
              <a:latin typeface="Times New Roman" pitchFamily="18" charset="0"/>
              <a:cs typeface="Times New Roman" pitchFamily="18" charset="0"/>
            </a:endParaRPr>
          </a:p>
          <a:p>
            <a:pPr marL="0" indent="0" algn="just">
              <a:buNone/>
            </a:pPr>
            <a:r>
              <a:rPr lang="en-US" sz="2800">
                <a:solidFill>
                  <a:srgbClr val="7030A0"/>
                </a:solidFill>
                <a:latin typeface="Times New Roman" pitchFamily="18" charset="0"/>
                <a:cs typeface="Times New Roman" pitchFamily="18" charset="0"/>
              </a:rPr>
              <a:t>4. Việc chuyển hồ sơ vụ vi phạm có dấu hiệu tội phạm để truy cứu trách nhiệm hình sự phải được thông báo cho cá nhân vi phạm.</a:t>
            </a:r>
          </a:p>
          <a:p>
            <a:pPr marL="0" indent="0" algn="just">
              <a:buNone/>
            </a:pPr>
            <a:endParaRPr lang="en-US" sz="2400">
              <a:latin typeface="Times New Roman" pitchFamily="18" charset="0"/>
              <a:cs typeface="Times New Roman" pitchFamily="18" charset="0"/>
            </a:endParaRPr>
          </a:p>
        </p:txBody>
      </p:sp>
    </p:spTree>
    <p:extLst>
      <p:ext uri="{BB962C8B-B14F-4D97-AF65-F5344CB8AC3E}">
        <p14:creationId xmlns:p14="http://schemas.microsoft.com/office/powerpoint/2010/main" val="232945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a:solidFill>
                  <a:srgbClr val="FF0000"/>
                </a:solidFill>
                <a:latin typeface="Times New Roman" pitchFamily="18" charset="0"/>
                <a:cs typeface="Times New Roman" pitchFamily="18" charset="0"/>
              </a:rPr>
              <a:t>BỘ LUẬT HÌNH SỰ 2015</a:t>
            </a:r>
          </a:p>
        </p:txBody>
      </p:sp>
      <p:sp>
        <p:nvSpPr>
          <p:cNvPr id="3" name="Content Placeholder 2"/>
          <p:cNvSpPr>
            <a:spLocks noGrp="1"/>
          </p:cNvSpPr>
          <p:nvPr>
            <p:ph idx="1"/>
          </p:nvPr>
        </p:nvSpPr>
        <p:spPr>
          <a:xfrm>
            <a:off x="457200" y="1066800"/>
            <a:ext cx="8229600" cy="5059363"/>
          </a:xfrm>
        </p:spPr>
        <p:txBody>
          <a:bodyPr>
            <a:noAutofit/>
          </a:bodyPr>
          <a:lstStyle/>
          <a:p>
            <a:pPr marL="0" indent="0" algn="just">
              <a:buNone/>
            </a:pPr>
            <a:r>
              <a:rPr lang="en-US" sz="2500" b="1">
                <a:latin typeface="Times New Roman" pitchFamily="18" charset="0"/>
                <a:cs typeface="Times New Roman" pitchFamily="18" charset="0"/>
              </a:rPr>
              <a:t>Điều 332. Tội trốn tránh nghĩa vụ quân sự</a:t>
            </a:r>
            <a:endParaRPr lang="en-US" sz="2500">
              <a:latin typeface="Times New Roman" pitchFamily="18" charset="0"/>
              <a:cs typeface="Times New Roman" pitchFamily="18" charset="0"/>
            </a:endParaRPr>
          </a:p>
          <a:p>
            <a:pPr marL="0" indent="0" algn="just">
              <a:buNone/>
            </a:pPr>
            <a:r>
              <a:rPr lang="en-US" sz="2500">
                <a:latin typeface="Times New Roman" pitchFamily="18" charset="0"/>
                <a:cs typeface="Times New Roman" pitchFamily="18" charset="0"/>
              </a:rPr>
              <a:t>1. Người nào không chấp hành đúng quy định của pháp luật về đăng ký nghĩa vụ quân sự, không chấp hành lệnh gọi nhập ngũ, lệnh gọi tập trung huấn luyện, đã bị xử phạt vi phạm hành chính về hành vi này hoặc đã bị kết án về tội này, chưa được xóa án tích mà còn vi phạm, thì bị phạt cải tạo không giam giữ đến 02 năm hoặc phạt tù từ 03 tháng đến 02 năm.</a:t>
            </a:r>
          </a:p>
          <a:p>
            <a:pPr marL="0" indent="0" algn="just">
              <a:buNone/>
            </a:pPr>
            <a:r>
              <a:rPr lang="en-US" sz="2500">
                <a:latin typeface="Times New Roman" pitchFamily="18" charset="0"/>
                <a:cs typeface="Times New Roman" pitchFamily="18" charset="0"/>
              </a:rPr>
              <a:t>2. Phạm tội thuộc một trong các trường hợp sau đây, thì bị phạt tù từ 01 năm đến 05 năm:</a:t>
            </a:r>
          </a:p>
          <a:p>
            <a:pPr marL="0" indent="0" algn="just">
              <a:buNone/>
            </a:pPr>
            <a:r>
              <a:rPr lang="en-US" sz="2500">
                <a:latin typeface="Times New Roman" pitchFamily="18" charset="0"/>
                <a:cs typeface="Times New Roman" pitchFamily="18" charset="0"/>
              </a:rPr>
              <a:t>a) Tự gây thương tích hoặc gây tổn hại cho sức khỏe của mình;</a:t>
            </a:r>
          </a:p>
          <a:p>
            <a:pPr marL="0" indent="0" algn="just">
              <a:buNone/>
            </a:pPr>
            <a:r>
              <a:rPr lang="en-US" sz="2500">
                <a:latin typeface="Times New Roman" pitchFamily="18" charset="0"/>
                <a:cs typeface="Times New Roman" pitchFamily="18" charset="0"/>
              </a:rPr>
              <a:t>b) Phạm tội trong thời chiến;</a:t>
            </a:r>
          </a:p>
          <a:p>
            <a:pPr marL="0" indent="0" algn="just">
              <a:buNone/>
            </a:pPr>
            <a:r>
              <a:rPr lang="en-US" sz="2500">
                <a:latin typeface="Times New Roman" pitchFamily="18" charset="0"/>
                <a:cs typeface="Times New Roman" pitchFamily="18" charset="0"/>
              </a:rPr>
              <a:t>c) Lôi kéo người khác phạm tội.</a:t>
            </a:r>
          </a:p>
        </p:txBody>
      </p:sp>
    </p:spTree>
    <p:extLst>
      <p:ext uri="{BB962C8B-B14F-4D97-AF65-F5344CB8AC3E}">
        <p14:creationId xmlns:p14="http://schemas.microsoft.com/office/powerpoint/2010/main" val="212538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a:solidFill>
                  <a:srgbClr val="FF0000"/>
                </a:solidFill>
                <a:latin typeface="Times New Roman" pitchFamily="18" charset="0"/>
                <a:cs typeface="Times New Roman" pitchFamily="18" charset="0"/>
              </a:rPr>
              <a:t>BỘ LUẬT HÌNH SỰ 2015</a:t>
            </a:r>
          </a:p>
        </p:txBody>
      </p:sp>
      <p:sp>
        <p:nvSpPr>
          <p:cNvPr id="3" name="Content Placeholder 2"/>
          <p:cNvSpPr>
            <a:spLocks noGrp="1"/>
          </p:cNvSpPr>
          <p:nvPr>
            <p:ph idx="1"/>
          </p:nvPr>
        </p:nvSpPr>
        <p:spPr>
          <a:xfrm>
            <a:off x="457200" y="1066800"/>
            <a:ext cx="8229600" cy="5059363"/>
          </a:xfrm>
        </p:spPr>
        <p:txBody>
          <a:bodyPr>
            <a:noAutofit/>
          </a:bodyPr>
          <a:lstStyle/>
          <a:p>
            <a:pPr marL="0" indent="0" algn="just">
              <a:buNone/>
            </a:pPr>
            <a:r>
              <a:rPr lang="en-US" sz="2500" b="1">
                <a:latin typeface="Times New Roman" pitchFamily="18" charset="0"/>
                <a:cs typeface="Times New Roman" pitchFamily="18" charset="0"/>
              </a:rPr>
              <a:t>Điều 333. Tội không chấp hành lệnh gọi quân nhân dự bị nhập ngũ</a:t>
            </a:r>
            <a:endParaRPr lang="en-US" sz="2500">
              <a:latin typeface="Times New Roman" pitchFamily="18" charset="0"/>
              <a:cs typeface="Times New Roman" pitchFamily="18" charset="0"/>
            </a:endParaRPr>
          </a:p>
          <a:p>
            <a:pPr marL="0" indent="0" algn="just">
              <a:buNone/>
            </a:pPr>
            <a:r>
              <a:rPr lang="en-US" sz="2500">
                <a:latin typeface="Times New Roman" pitchFamily="18" charset="0"/>
                <a:cs typeface="Times New Roman" pitchFamily="18" charset="0"/>
              </a:rPr>
              <a:t>1. Người nào là quân nhân dự bị mà không chấp hành lệnh gọi nhập ngũ trong trường hợp có lệnh tổng động viên, lệnh động viên cục bộ, có chiến tranh hoặc có nhu cầu tăng cường cho lực lượng thường trực của quân đội để chiến đấu bảo vệ địa phương, bảo vệ chủ quyền lãnh thổ, thì bị phạt cải tạo không giam giữ đến 03 năm hoặc phạt tù từ 06 tháng đến 03 năm.</a:t>
            </a:r>
          </a:p>
          <a:p>
            <a:pPr marL="0" indent="0" algn="just">
              <a:buNone/>
            </a:pPr>
            <a:r>
              <a:rPr lang="en-US" sz="2500">
                <a:latin typeface="Times New Roman" pitchFamily="18" charset="0"/>
                <a:cs typeface="Times New Roman" pitchFamily="18" charset="0"/>
              </a:rPr>
              <a:t>2. Phạm tội thuộc một trong các trường hợp sau đây, thì bị phạt tù từ 02 năm đến 07 năm:</a:t>
            </a:r>
          </a:p>
          <a:p>
            <a:pPr marL="0" indent="0" algn="just">
              <a:buNone/>
            </a:pPr>
            <a:r>
              <a:rPr lang="en-US" sz="2500">
                <a:latin typeface="Times New Roman" pitchFamily="18" charset="0"/>
                <a:cs typeface="Times New Roman" pitchFamily="18" charset="0"/>
              </a:rPr>
              <a:t>a) Tự gây thương tích hoặc gây tổn hại cho sức khỏe của mình;</a:t>
            </a:r>
          </a:p>
          <a:p>
            <a:pPr marL="0" indent="0" algn="just">
              <a:buNone/>
            </a:pPr>
            <a:r>
              <a:rPr lang="en-US" sz="2500">
                <a:latin typeface="Times New Roman" pitchFamily="18" charset="0"/>
                <a:cs typeface="Times New Roman" pitchFamily="18" charset="0"/>
              </a:rPr>
              <a:t>b) Lôi kéo người khác phạm tội.</a:t>
            </a:r>
          </a:p>
        </p:txBody>
      </p:sp>
    </p:spTree>
    <p:extLst>
      <p:ext uri="{BB962C8B-B14F-4D97-AF65-F5344CB8AC3E}">
        <p14:creationId xmlns:p14="http://schemas.microsoft.com/office/powerpoint/2010/main" val="333953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a:solidFill>
                  <a:srgbClr val="FF0000"/>
                </a:solidFill>
                <a:latin typeface="Times New Roman" pitchFamily="18" charset="0"/>
                <a:cs typeface="Times New Roman" pitchFamily="18" charset="0"/>
              </a:rPr>
              <a:t>BỘ LUẬT HÌNH SỰ 2015</a:t>
            </a:r>
          </a:p>
        </p:txBody>
      </p:sp>
      <p:sp>
        <p:nvSpPr>
          <p:cNvPr id="3" name="Content Placeholder 2"/>
          <p:cNvSpPr>
            <a:spLocks noGrp="1"/>
          </p:cNvSpPr>
          <p:nvPr>
            <p:ph idx="1"/>
          </p:nvPr>
        </p:nvSpPr>
        <p:spPr>
          <a:xfrm>
            <a:off x="457200" y="1066800"/>
            <a:ext cx="8229600" cy="5059363"/>
          </a:xfrm>
        </p:spPr>
        <p:txBody>
          <a:bodyPr>
            <a:noAutofit/>
          </a:bodyPr>
          <a:lstStyle/>
          <a:p>
            <a:pPr marL="0" indent="0" algn="just">
              <a:buNone/>
            </a:pPr>
            <a:r>
              <a:rPr lang="en-US" sz="2800" b="1">
                <a:latin typeface="Times New Roman" pitchFamily="18" charset="0"/>
                <a:cs typeface="Times New Roman" pitchFamily="18" charset="0"/>
              </a:rPr>
              <a:t>Điều 334. Tội làm trái quy định về việc thực hiện nghĩa vụ quân sự</a:t>
            </a:r>
            <a:endParaRPr lang="en-US" sz="2800">
              <a:latin typeface="Times New Roman" pitchFamily="18" charset="0"/>
              <a:cs typeface="Times New Roman" pitchFamily="18" charset="0"/>
            </a:endParaRPr>
          </a:p>
          <a:p>
            <a:pPr marL="0" indent="0" algn="just">
              <a:buNone/>
            </a:pPr>
            <a:r>
              <a:rPr lang="en-US" sz="2800">
                <a:latin typeface="Times New Roman" pitchFamily="18" charset="0"/>
                <a:cs typeface="Times New Roman" pitchFamily="18" charset="0"/>
              </a:rPr>
              <a:t>1. Người nào lợi dụng chức vụ, quyền hạn làm trái quy định về đăng ký nghĩa vụ quân sự, gọi nhập ngũ, gọi tập trung huấn luyện, thì bị phạt cải tạo không giam giữ đến 03 năm hoặc phạt tù từ 06 tháng đến 03 năm.</a:t>
            </a:r>
          </a:p>
          <a:p>
            <a:pPr marL="0" indent="0" algn="just">
              <a:buNone/>
            </a:pPr>
            <a:r>
              <a:rPr lang="en-US" sz="2800">
                <a:latin typeface="Times New Roman" pitchFamily="18" charset="0"/>
                <a:cs typeface="Times New Roman" pitchFamily="18" charset="0"/>
              </a:rPr>
              <a:t>2. Phạm tội trong thời chiến, thì bị phạt tù từ 02 năm đến 07 năm.</a:t>
            </a:r>
          </a:p>
          <a:p>
            <a:pPr marL="0" indent="0" algn="just">
              <a:buNone/>
            </a:pPr>
            <a:r>
              <a:rPr lang="en-US" sz="2800">
                <a:latin typeface="Times New Roman" pitchFamily="18" charset="0"/>
                <a:cs typeface="Times New Roman" pitchFamily="18" charset="0"/>
              </a:rPr>
              <a:t>3. Người phạm tội còn có thể bị cấm đảm nhiệm chức vụ nhất định từ 01 năm đến 05 năm.</a:t>
            </a:r>
          </a:p>
        </p:txBody>
      </p:sp>
    </p:spTree>
    <p:extLst>
      <p:ext uri="{BB962C8B-B14F-4D97-AF65-F5344CB8AC3E}">
        <p14:creationId xmlns:p14="http://schemas.microsoft.com/office/powerpoint/2010/main" val="364407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b="1">
                <a:solidFill>
                  <a:srgbClr val="FF0000"/>
                </a:solidFill>
                <a:latin typeface="Times New Roman" pitchFamily="18" charset="0"/>
                <a:cs typeface="Times New Roman" pitchFamily="18" charset="0"/>
              </a:rPr>
              <a:t>BỘ LUẬT HÌNH SỰ 2015</a:t>
            </a:r>
          </a:p>
        </p:txBody>
      </p:sp>
      <p:sp>
        <p:nvSpPr>
          <p:cNvPr id="3" name="Content Placeholder 2"/>
          <p:cNvSpPr>
            <a:spLocks noGrp="1"/>
          </p:cNvSpPr>
          <p:nvPr>
            <p:ph idx="1"/>
          </p:nvPr>
        </p:nvSpPr>
        <p:spPr>
          <a:xfrm>
            <a:off x="457200" y="1066800"/>
            <a:ext cx="8229600" cy="5059363"/>
          </a:xfrm>
        </p:spPr>
        <p:txBody>
          <a:bodyPr>
            <a:noAutofit/>
          </a:bodyPr>
          <a:lstStyle/>
          <a:p>
            <a:pPr algn="just"/>
            <a:r>
              <a:rPr lang="en-US" sz="3000" b="1">
                <a:latin typeface="Times New Roman" pitchFamily="18" charset="0"/>
                <a:cs typeface="Times New Roman" pitchFamily="18" charset="0"/>
              </a:rPr>
              <a:t>Điều 335. Tội cản trở việc thực hiện nghĩa vụ quân sự</a:t>
            </a:r>
            <a:endParaRPr lang="en-US" sz="3000">
              <a:latin typeface="Times New Roman" pitchFamily="18" charset="0"/>
              <a:cs typeface="Times New Roman" pitchFamily="18" charset="0"/>
            </a:endParaRPr>
          </a:p>
          <a:p>
            <a:pPr algn="just"/>
            <a:r>
              <a:rPr lang="en-US" sz="3000">
                <a:latin typeface="Times New Roman" pitchFamily="18" charset="0"/>
                <a:cs typeface="Times New Roman" pitchFamily="18" charset="0"/>
              </a:rPr>
              <a:t>1. Người nào cố ý cản trở việc đăng ký nghĩa vụ quân sự, gọi nhập ngũ, gọi tập trung huấn luyện, thì bị phạt cảnh cáo, phạt cải tạo không giam giữ đến 02 năm hoặc phạt tù từ 03 tháng đến 02 năm.</a:t>
            </a:r>
          </a:p>
          <a:p>
            <a:pPr algn="just"/>
            <a:r>
              <a:rPr lang="en-US" sz="3000">
                <a:latin typeface="Times New Roman" pitchFamily="18" charset="0"/>
                <a:cs typeface="Times New Roman" pitchFamily="18" charset="0"/>
              </a:rPr>
              <a:t>2. Phạm tội trong trường hợp lợi dụng chức vụ, quyền hạn hoặc trong thời chiến, thì bị phạt tù từ 02 năm đến 05 năm.</a:t>
            </a:r>
          </a:p>
        </p:txBody>
      </p:sp>
    </p:spTree>
    <p:extLst>
      <p:ext uri="{BB962C8B-B14F-4D97-AF65-F5344CB8AC3E}">
        <p14:creationId xmlns:p14="http://schemas.microsoft.com/office/powerpoint/2010/main" val="299466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1)">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4862</TotalTime>
  <Words>3867</Words>
  <Application>Microsoft Office PowerPoint</Application>
  <PresentationFormat>On-screen Show (4:3)</PresentationFormat>
  <Paragraphs>214</Paragraphs>
  <Slides>99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99</vt:i4>
      </vt:variant>
    </vt:vector>
  </HeadingPairs>
  <TitlesOfParts>
    <vt:vector size="106" baseType="lpstr">
      <vt:lpstr>Aharoni</vt:lpstr>
      <vt:lpstr>Arial</vt:lpstr>
      <vt:lpstr>Bahnschrift SemiBold Condensed</vt:lpstr>
      <vt:lpstr>Calibri</vt:lpstr>
      <vt:lpstr>Kankin</vt:lpstr>
      <vt:lpstr>Times New Roman</vt:lpstr>
      <vt:lpstr>Office Theme</vt:lpstr>
      <vt:lpstr>LUẬT NVQS NĂM 2015 VÀ CÁC VĂN BẢN HƯỚNG DẪN THI HÀNH</vt:lpstr>
      <vt:lpstr>PowerPoint Presentation</vt:lpstr>
      <vt:lpstr>SỰ CẦN THIẾT BAN HÀNH LUẬT </vt:lpstr>
      <vt:lpstr>PowerPoint Presentation</vt:lpstr>
      <vt:lpstr>CÁC VĂN BẢN HƯỚNG DẪN THI HÀNH</vt:lpstr>
      <vt:lpstr>ĐĂNG KÝ NGHĨA VỤ QUÂN SỰ  VÀ QUẢN LÝ CÔNG DÂN TRONG ĐỘ TUỔI THỰC HIỆN NVQS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VỀ TIÊU CHUẨN SỨC KHỎE</vt:lpstr>
      <vt:lpstr>PowerPoint Presentation</vt:lpstr>
      <vt:lpstr>VỀ TIÊU CHUẨN SỨC KHỎE</vt:lpstr>
      <vt:lpstr>KHÁM SỨC KHỎE NVQS</vt:lpstr>
      <vt:lpstr>PowerPoint Presentation</vt:lpstr>
      <vt:lpstr>VỀ TIÊU CHUẨN SỨC KHỎE</vt:lpstr>
      <vt:lpstr>TRÌNH ĐỘ VĂN HÓA</vt:lpstr>
      <vt:lpstr>THỜI HẠN THỰC HIỆN NGHĨA VỤ QUÂN SỰ</vt:lpstr>
      <vt:lpstr>THỜI HẠN THỰC HIỆN NGHĨA VỤ QUÂN SỰ</vt:lpstr>
      <vt:lpstr>CÁC TRƯỜNG HỢP ĐƯỢC MIỄN, HOÃN NGHĨA VỤ QUÂN SỰ</vt:lpstr>
      <vt:lpstr>PowerPoint Presentation</vt:lpstr>
      <vt:lpstr>ĐƯỢC MIỄN NGHĨA VỤ QUÂN SỰ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XIN CẢM ƠN QUÝ VỊ ĐẠI BIỂU  ĐÃ QUAN TÂM THEO DÕI !</vt:lpstr>
      <vt:lpstr>7. XỬ LÝ VI PHẠM</vt:lpstr>
      <vt:lpstr>LUẬT NVQS 2015</vt:lpstr>
      <vt:lpstr>LUẬT NVQS 2015</vt:lpstr>
      <vt:lpstr>LUẬT XỬ LÝ VI PHẠM HÀNH CHÍNH 2012</vt:lpstr>
      <vt:lpstr>LUẬT XỬ LÝ VI PHẠM HÀNH CHÍNH 2012</vt:lpstr>
      <vt:lpstr>LUẬT XỬ LÝ VI PHẠM HÀNH CHÍNH 2012</vt:lpstr>
      <vt:lpstr>THÔNG TƯ SỐ 95/2014/TT-BQP</vt:lpstr>
      <vt:lpstr>THÔNG TƯ SỐ 95/2014/TT-BQP</vt:lpstr>
      <vt:lpstr>THÔNG TƯ SỐ 95/2014/TT-BQP</vt:lpstr>
      <vt:lpstr>THÔNG TƯ SỐ 95/2014/TT-BQP</vt:lpstr>
      <vt:lpstr>BỘ LUẬT HÌNH SỰ 2015</vt:lpstr>
      <vt:lpstr>BỘ LUẬT HÌNH SỰ 2015</vt:lpstr>
      <vt:lpstr>BỘ LUẬT HÌNH SỰ 2015</vt:lpstr>
      <vt:lpstr>BỘ LUẬT HÌNH SỰ 2015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LUẬT NGHĨA VỤ QUÂN SỰ VÀ CÁC VĂN BẢN HƯỚNG DẪN THI HÀNH</dc:title>
  <dc:creator>Be Original</dc:creator>
  <cp:lastModifiedBy>Admin</cp:lastModifiedBy>
  <cp:revision>270</cp:revision>
  <dcterms:created xsi:type="dcterms:W3CDTF">2017-05-22T03:32:58Z</dcterms:created>
  <dcterms:modified xsi:type="dcterms:W3CDTF">2026-05-21T04:03:40Z</dcterms:modified>
</cp:coreProperties>
</file>